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chart6.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9" r:id="rId4"/>
    <p:sldId id="260" r:id="rId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6"/>
    <a:srgbClr val="A40FA0"/>
    <a:srgbClr val="FD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D16815-7BDE-A89E-9C17-C05B1CD0F62D}" v="84" dt="2023-04-15T18:38:32.636"/>
    <p1510:client id="{0F22574D-B015-BF47-8A0F-36522DAA18F6}" v="1757" dt="2023-04-15T21:16:52.496"/>
    <p1510:client id="{60CBD596-32D0-D9BB-AADD-735EB7440AD2}" v="9" dt="2023-04-15T17:36:23.722"/>
    <p1510:client id="{8A4EDDE0-371F-2C8D-3E04-1BFFFB3546EB}" v="4501" dt="2023-04-15T21:01:50.402"/>
    <p1510:client id="{EDA07376-D0AA-47C0-EFA8-373E0C4AEBAB}" v="2" dt="2023-04-15T19:19:52.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27"/>
    <p:restoredTop sz="94703"/>
  </p:normalViewPr>
  <p:slideViewPr>
    <p:cSldViewPr snapToGrid="0">
      <p:cViewPr>
        <p:scale>
          <a:sx n="101" d="100"/>
          <a:sy n="101" d="100"/>
        </p:scale>
        <p:origin x="144" y="76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outlook.office365.com/owa/wopi/files/51058455-21e5-4cdd-9077-c0590d4e528d@mail.polimi.it/AAMkADUxMDU4NDU1LTIxZTUtNGNkZC05MDc3LWMwNTkwZDRlNTI4ZABGAAAAAACIWbNyXCeqQ4KGPnX3BBxYBwBNBfYYyPWfSbbjG6ckJ7SiAAAAAAEMAABNBfYYyPWfSbbjG6ckJ7SiAAGW2zHUAAABEgAQAPBezz"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outlook.office365.com/owa/wopi/files/51058455-21e5-4cdd-9077-c0590d4e528d@mail.polimi.it/AAMkADUxMDU4NDU1LTIxZTUtNGNkZC05MDc3LWMwNTkwZDRlNTI4ZABGAAAAAACIWbNyXCeqQ4KGPnX3BBxYBwBNBfYYyPWfSbbjG6ckJ7SiAAAAAAEMAABNBfYYyPWfSbbjG6ckJ7SiAAGW2zHUAAABEgAQAPBezz"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giuliadiscanno\Documents\HumDemLAB-survival-Persian%20Region%20Copi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giuliadiscanno\Documents\HumDemLAB-survival-Persian%20Region%20Copi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https://outlook.office365.com/owa/wopi/files/51058455-21e5-4cdd-9077-c0590d4e528d@mail.polimi.it/AAMkADUxMDU4NDU1LTIxZTUtNGNkZC05MDc3LWMwNTkwZDRlNTI4ZABGAAAAAACIWbNyXCeqQ4KGPnX3BBxYBwBNBfYYyPWfSbbjG6ckJ7SiAAAAAAEMAABNBfYYyPWfSbbjG6ckJ7SiAAGbMjLHAAABEgAQAN4v98"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outlook.office365.com/owa/wopi/files/51058455-21e5-4cdd-9077-c0590d4e528d@mail.polimi.it/AAMkADUxMDU4NDU1LTIxZTUtNGNkZC05MDc3LWMwNTkwZDRlNTI4ZABGAAAAAACIWbNyXCeqQ4KGPnX3BBxYBwBNBfYYyPWfSbbjG6ckJ7SiAAAAAAEMAABNBfYYyPWfSbbjG6ckJ7SiAAGbMjLHAAABEgAQAN4v98"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1" u="sng">
                <a:solidFill>
                  <a:schemeClr val="tx1"/>
                </a:solidFill>
              </a:rPr>
              <a:t>Età</a:t>
            </a:r>
            <a:r>
              <a:rPr lang="it-IT" sz="1600" b="1" u="sng" baseline="0">
                <a:solidFill>
                  <a:schemeClr val="tx1"/>
                </a:solidFill>
              </a:rPr>
              <a:t> 25-29</a:t>
            </a:r>
            <a:endParaRPr lang="it-IT" sz="1600" b="1" u="sng">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8.1628300020650607E-2"/>
          <c:y val="0.12815819889305075"/>
          <c:w val="0.86445256882628496"/>
          <c:h val="0.61774952504550762"/>
        </c:manualLayout>
      </c:layout>
      <c:lineChart>
        <c:grouping val="standard"/>
        <c:varyColors val="0"/>
        <c:ser>
          <c:idx val="0"/>
          <c:order val="0"/>
          <c:tx>
            <c:strRef>
              <c:f>'[HumDemLAB-fertility- Persian Region.xlsx]Values'!$F$2</c:f>
              <c:strCache>
                <c:ptCount val="1"/>
                <c:pt idx="0">
                  <c:v>25-29</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trendline>
            <c:spPr>
              <a:ln w="19050" cap="rnd">
                <a:solidFill>
                  <a:schemeClr val="tx1"/>
                </a:solidFill>
                <a:prstDash val="sysDot"/>
              </a:ln>
              <a:effectLst/>
            </c:spPr>
            <c:trendlineType val="exp"/>
            <c:forward val="95"/>
            <c:dispRSqr val="0"/>
            <c:dispEq val="0"/>
          </c:trendline>
          <c:cat>
            <c:numRef>
              <c:f>'[HumDemLAB-fertility- Persian Region.xlsx]Values'!$B$3:$B$15</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2007.5</c:v>
                </c:pt>
                <c:pt idx="12">
                  <c:v>2012.5</c:v>
                </c:pt>
              </c:numCache>
            </c:numRef>
          </c:cat>
          <c:val>
            <c:numRef>
              <c:f>'[HumDemLAB-fertility- Persian Region.xlsx]Values'!$F$3:$F$15</c:f>
              <c:numCache>
                <c:formatCode>0</c:formatCode>
                <c:ptCount val="13"/>
                <c:pt idx="0">
                  <c:v>317.63303817926533</c:v>
                </c:pt>
                <c:pt idx="1">
                  <c:v>317.57639674213118</c:v>
                </c:pt>
                <c:pt idx="2">
                  <c:v>317.51075434776521</c:v>
                </c:pt>
                <c:pt idx="3">
                  <c:v>314.53592951301408</c:v>
                </c:pt>
                <c:pt idx="4">
                  <c:v>309.26022113520077</c:v>
                </c:pt>
                <c:pt idx="5">
                  <c:v>309.38549519209727</c:v>
                </c:pt>
                <c:pt idx="6">
                  <c:v>307.41350722272887</c:v>
                </c:pt>
                <c:pt idx="7">
                  <c:v>293.69299246918598</c:v>
                </c:pt>
                <c:pt idx="8">
                  <c:v>259.56686934991518</c:v>
                </c:pt>
                <c:pt idx="9">
                  <c:v>234.57874346757953</c:v>
                </c:pt>
                <c:pt idx="10">
                  <c:v>210.86719146114169</c:v>
                </c:pt>
                <c:pt idx="11">
                  <c:v>204.80869443642135</c:v>
                </c:pt>
                <c:pt idx="12">
                  <c:v>196.01499540133619</c:v>
                </c:pt>
              </c:numCache>
            </c:numRef>
          </c:val>
          <c:smooth val="1"/>
          <c:extLst>
            <c:ext xmlns:c16="http://schemas.microsoft.com/office/drawing/2014/chart" uri="{C3380CC4-5D6E-409C-BE32-E72D297353CC}">
              <c16:uniqueId val="{00000001-FFCB-B045-AC75-D8D551DA5432}"/>
            </c:ext>
          </c:extLst>
        </c:ser>
        <c:dLbls>
          <c:showLegendKey val="0"/>
          <c:showVal val="0"/>
          <c:showCatName val="0"/>
          <c:showSerName val="0"/>
          <c:showPercent val="0"/>
          <c:showBubbleSize val="0"/>
        </c:dLbls>
        <c:marker val="1"/>
        <c:smooth val="0"/>
        <c:axId val="268161567"/>
        <c:axId val="187801215"/>
      </c:lineChart>
      <c:dateAx>
        <c:axId val="26816156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chemeClr val="tx1"/>
                    </a:solidFill>
                  </a:rPr>
                  <a:t>Anni</a:t>
                </a:r>
              </a:p>
            </c:rich>
          </c:tx>
          <c:layout>
            <c:manualLayout>
              <c:xMode val="edge"/>
              <c:yMode val="edge"/>
              <c:x val="0.50670349168838047"/>
              <c:y val="0.8623942040803007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0"/>
        <c:majorTickMark val="none"/>
        <c:minorTickMark val="none"/>
        <c:tickLblPos val="nextTo"/>
        <c:spPr>
          <a:noFill/>
          <a:ln w="9525" cap="flat" cmpd="sng" algn="ctr">
            <a:solidFill>
              <a:schemeClr val="tx1"/>
            </a:solidFill>
            <a:round/>
          </a:ln>
          <a:effectLst/>
        </c:spPr>
        <c:txPr>
          <a:bodyPr rot="0" spcFirstLastPara="1" vertOverflow="ellipsis" wrap="square" anchor="ctr" anchorCtr="0"/>
          <a:lstStyle/>
          <a:p>
            <a:pPr>
              <a:defRPr sz="900" b="0" i="0" u="none" strike="noStrike" kern="1200" baseline="0">
                <a:solidFill>
                  <a:schemeClr val="tx1">
                    <a:lumMod val="65000"/>
                    <a:lumOff val="35000"/>
                  </a:schemeClr>
                </a:solidFill>
                <a:latin typeface="+mn-lt"/>
                <a:ea typeface="+mn-ea"/>
                <a:cs typeface="+mn-cs"/>
              </a:defRPr>
            </a:pPr>
            <a:endParaRPr lang="it-IT"/>
          </a:p>
        </c:txPr>
        <c:crossAx val="187801215"/>
        <c:crosses val="autoZero"/>
        <c:auto val="0"/>
        <c:lblOffset val="100"/>
        <c:baseTimeUnit val="days"/>
      </c:dateAx>
      <c:valAx>
        <c:axId val="1878012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chemeClr val="tx1"/>
                    </a:solidFill>
                  </a:rPr>
                  <a:t>Fertilità</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68161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1" u="sng">
                <a:solidFill>
                  <a:schemeClr val="tx1"/>
                </a:solidFill>
              </a:rPr>
              <a:t>Età</a:t>
            </a:r>
            <a:r>
              <a:rPr lang="it-IT" sz="1600" b="1" u="sng" baseline="0">
                <a:solidFill>
                  <a:schemeClr val="tx1"/>
                </a:solidFill>
              </a:rPr>
              <a:t> 40-44</a:t>
            </a:r>
            <a:endParaRPr lang="it-IT" sz="1600" b="1" u="sng">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'[HumDemLAB-fertility- Persian Region.xlsx]Values'!$I$2</c:f>
              <c:strCache>
                <c:ptCount val="1"/>
                <c:pt idx="0">
                  <c:v>40-44</c:v>
                </c:pt>
              </c:strCache>
            </c:strRef>
          </c:tx>
          <c:spPr>
            <a:ln w="28575" cap="rnd">
              <a:solidFill>
                <a:srgbClr val="FD9900"/>
              </a:solidFill>
              <a:round/>
            </a:ln>
            <a:effectLst/>
          </c:spPr>
          <c:marker>
            <c:symbol val="circle"/>
            <c:size val="5"/>
            <c:spPr>
              <a:solidFill>
                <a:srgbClr val="FD9900"/>
              </a:solidFill>
              <a:ln w="9525">
                <a:solidFill>
                  <a:srgbClr val="FD9900"/>
                </a:solidFill>
              </a:ln>
              <a:effectLst/>
            </c:spPr>
          </c:marker>
          <c:trendline>
            <c:spPr>
              <a:ln w="19050" cap="rnd">
                <a:solidFill>
                  <a:schemeClr val="tx1"/>
                </a:solidFill>
                <a:prstDash val="sysDot"/>
              </a:ln>
              <a:effectLst/>
            </c:spPr>
            <c:trendlineType val="exp"/>
            <c:forward val="95"/>
            <c:dispRSqr val="0"/>
            <c:dispEq val="0"/>
          </c:trendline>
          <c:cat>
            <c:numRef>
              <c:f>'[HumDemLAB-fertility- Persian Region.xlsx]Values'!$B$3:$B$15</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2007.5</c:v>
                </c:pt>
                <c:pt idx="12">
                  <c:v>2012.5</c:v>
                </c:pt>
              </c:numCache>
            </c:numRef>
          </c:cat>
          <c:val>
            <c:numRef>
              <c:f>'[HumDemLAB-fertility- Persian Region.xlsx]Values'!$I$3:$I$15</c:f>
              <c:numCache>
                <c:formatCode>0</c:formatCode>
                <c:ptCount val="13"/>
                <c:pt idx="0">
                  <c:v>112.25719727476385</c:v>
                </c:pt>
                <c:pt idx="1">
                  <c:v>112.15532332998966</c:v>
                </c:pt>
                <c:pt idx="2">
                  <c:v>112.07856448988824</c:v>
                </c:pt>
                <c:pt idx="3">
                  <c:v>110.85828530992778</c:v>
                </c:pt>
                <c:pt idx="4">
                  <c:v>108.7890772256461</c:v>
                </c:pt>
                <c:pt idx="5">
                  <c:v>109.26861093472316</c:v>
                </c:pt>
                <c:pt idx="6">
                  <c:v>109.2696861183389</c:v>
                </c:pt>
                <c:pt idx="7">
                  <c:v>100.99288753023598</c:v>
                </c:pt>
                <c:pt idx="8">
                  <c:v>80.787434474867396</c:v>
                </c:pt>
                <c:pt idx="9">
                  <c:v>63.058917426901409</c:v>
                </c:pt>
                <c:pt idx="10">
                  <c:v>48.274027418552841</c:v>
                </c:pt>
                <c:pt idx="11">
                  <c:v>38.736254279027868</c:v>
                </c:pt>
                <c:pt idx="12">
                  <c:v>27.886614764161543</c:v>
                </c:pt>
              </c:numCache>
            </c:numRef>
          </c:val>
          <c:smooth val="1"/>
          <c:extLst>
            <c:ext xmlns:c16="http://schemas.microsoft.com/office/drawing/2014/chart" uri="{C3380CC4-5D6E-409C-BE32-E72D297353CC}">
              <c16:uniqueId val="{00000001-B622-7F4E-B124-0D5DB788F05C}"/>
            </c:ext>
          </c:extLst>
        </c:ser>
        <c:dLbls>
          <c:showLegendKey val="0"/>
          <c:showVal val="0"/>
          <c:showCatName val="0"/>
          <c:showSerName val="0"/>
          <c:showPercent val="0"/>
          <c:showBubbleSize val="0"/>
        </c:dLbls>
        <c:marker val="1"/>
        <c:smooth val="0"/>
        <c:axId val="268161567"/>
        <c:axId val="187801215"/>
      </c:lineChart>
      <c:dateAx>
        <c:axId val="26816156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chemeClr val="tx1"/>
                    </a:solidFill>
                  </a:rPr>
                  <a:t>Anni</a:t>
                </a:r>
              </a:p>
            </c:rich>
          </c:tx>
          <c:layout>
            <c:manualLayout>
              <c:xMode val="edge"/>
              <c:yMode val="edge"/>
              <c:x val="0.50670351231347399"/>
              <c:y val="0.8282948885245777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0"/>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87801215"/>
        <c:crosses val="autoZero"/>
        <c:auto val="0"/>
        <c:lblOffset val="100"/>
        <c:baseTimeUnit val="days"/>
      </c:dateAx>
      <c:valAx>
        <c:axId val="1878012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chemeClr val="tx1"/>
                    </a:solidFill>
                  </a:rPr>
                  <a:t>Fertilità</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68161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1" u="sng">
                <a:solidFill>
                  <a:sysClr val="windowText" lastClr="000000"/>
                </a:solidFill>
              </a:rPr>
              <a:t>Età</a:t>
            </a:r>
            <a:r>
              <a:rPr lang="it-IT" sz="1600" b="1" u="sng" baseline="0">
                <a:solidFill>
                  <a:sysClr val="windowText" lastClr="000000"/>
                </a:solidFill>
              </a:rPr>
              <a:t> 25</a:t>
            </a:r>
            <a:endParaRPr lang="it-IT" sz="1600" b="1" u="sng">
              <a:solidFill>
                <a:sysClr val="windowText" lastClr="000000"/>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Values!$I$36:$I$37</c:f>
              <c:strCache>
                <c:ptCount val="2"/>
                <c:pt idx="0">
                  <c:v>mortalità</c:v>
                </c:pt>
                <c:pt idx="1">
                  <c:v> 25</c:v>
                </c:pt>
              </c:strCache>
            </c:strRef>
          </c:tx>
          <c:spPr>
            <a:ln w="28575" cap="rnd">
              <a:solidFill>
                <a:srgbClr val="00B050"/>
              </a:solidFill>
              <a:round/>
            </a:ln>
            <a:effectLst/>
          </c:spPr>
          <c:marker>
            <c:symbol val="circle"/>
            <c:size val="5"/>
            <c:spPr>
              <a:solidFill>
                <a:srgbClr val="00B050"/>
              </a:solidFill>
              <a:ln w="9525">
                <a:solidFill>
                  <a:srgbClr val="00B050"/>
                </a:solidFill>
              </a:ln>
              <a:effectLst/>
            </c:spPr>
          </c:marker>
          <c:trendline>
            <c:spPr>
              <a:ln w="19050" cap="rnd">
                <a:solidFill>
                  <a:schemeClr val="tx1"/>
                </a:solidFill>
                <a:prstDash val="sysDot"/>
              </a:ln>
              <a:effectLst/>
            </c:spPr>
            <c:trendlineType val="exp"/>
            <c:forward val="95"/>
            <c:dispRSqr val="0"/>
            <c:dispEq val="0"/>
          </c:trendline>
          <c:cat>
            <c:numRef>
              <c:f>Values!$B$38:$B$50</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2007.5</c:v>
                </c:pt>
                <c:pt idx="12">
                  <c:v>2012.5</c:v>
                </c:pt>
              </c:numCache>
            </c:numRef>
          </c:cat>
          <c:val>
            <c:numRef>
              <c:f>Values!$I$38:$I$50</c:f>
              <c:numCache>
                <c:formatCode>General</c:formatCode>
                <c:ptCount val="13"/>
                <c:pt idx="0">
                  <c:v>7.9280779618313788E-3</c:v>
                </c:pt>
                <c:pt idx="1">
                  <c:v>6.8648516997026985E-3</c:v>
                </c:pt>
                <c:pt idx="2">
                  <c:v>5.9527316709430088E-3</c:v>
                </c:pt>
                <c:pt idx="3">
                  <c:v>5.1826317916694722E-3</c:v>
                </c:pt>
                <c:pt idx="4">
                  <c:v>4.5308162462505009E-3</c:v>
                </c:pt>
                <c:pt idx="5">
                  <c:v>3.9950532484127645E-3</c:v>
                </c:pt>
                <c:pt idx="6">
                  <c:v>6.8845564941029348E-3</c:v>
                </c:pt>
                <c:pt idx="7">
                  <c:v>4.8771732817209723E-3</c:v>
                </c:pt>
                <c:pt idx="8">
                  <c:v>2.5684058373661839E-3</c:v>
                </c:pt>
                <c:pt idx="9">
                  <c:v>2.3063187421822717E-3</c:v>
                </c:pt>
                <c:pt idx="10">
                  <c:v>2.078175914921444E-3</c:v>
                </c:pt>
                <c:pt idx="11">
                  <c:v>1.8774452515702474E-3</c:v>
                </c:pt>
                <c:pt idx="12">
                  <c:v>1.5676222718710073E-3</c:v>
                </c:pt>
              </c:numCache>
            </c:numRef>
          </c:val>
          <c:smooth val="0"/>
          <c:extLst>
            <c:ext xmlns:c16="http://schemas.microsoft.com/office/drawing/2014/chart" uri="{C3380CC4-5D6E-409C-BE32-E72D297353CC}">
              <c16:uniqueId val="{00000001-3F53-9546-B92A-BD4F1B816314}"/>
            </c:ext>
          </c:extLst>
        </c:ser>
        <c:dLbls>
          <c:showLegendKey val="0"/>
          <c:showVal val="0"/>
          <c:showCatName val="0"/>
          <c:showSerName val="0"/>
          <c:showPercent val="0"/>
          <c:showBubbleSize val="0"/>
        </c:dLbls>
        <c:marker val="1"/>
        <c:smooth val="0"/>
        <c:axId val="1733104640"/>
        <c:axId val="1601116800"/>
      </c:lineChart>
      <c:dateAx>
        <c:axId val="17331046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Anni</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601116800"/>
        <c:crosses val="autoZero"/>
        <c:auto val="0"/>
        <c:lblOffset val="100"/>
        <c:baseTimeUnit val="days"/>
      </c:dateAx>
      <c:valAx>
        <c:axId val="16011168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baseline="0">
                    <a:solidFill>
                      <a:sysClr val="windowText" lastClr="000000"/>
                    </a:solidFill>
                  </a:rPr>
                  <a:t>Mortalità</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733104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600" b="1" u="sng">
                <a:solidFill>
                  <a:sysClr val="windowText" lastClr="000000"/>
                </a:solidFill>
              </a:rPr>
              <a:t>Età</a:t>
            </a:r>
            <a:r>
              <a:rPr lang="it-IT" sz="1600" b="1" u="sng" baseline="0">
                <a:solidFill>
                  <a:sysClr val="windowText" lastClr="000000"/>
                </a:solidFill>
              </a:rPr>
              <a:t> 90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Values!$V$36:$V$37</c:f>
              <c:strCache>
                <c:ptCount val="2"/>
                <c:pt idx="0">
                  <c:v>mortalità</c:v>
                </c:pt>
                <c:pt idx="1">
                  <c:v> 90</c:v>
                </c:pt>
              </c:strCache>
            </c:strRef>
          </c:tx>
          <c:spPr>
            <a:ln w="28575" cap="rnd">
              <a:solidFill>
                <a:srgbClr val="00FFF6"/>
              </a:solidFill>
              <a:round/>
            </a:ln>
            <a:effectLst/>
          </c:spPr>
          <c:marker>
            <c:symbol val="circle"/>
            <c:size val="5"/>
            <c:spPr>
              <a:solidFill>
                <a:srgbClr val="00FFF6"/>
              </a:solidFill>
              <a:ln w="9525">
                <a:solidFill>
                  <a:srgbClr val="00FFF6"/>
                </a:solidFill>
              </a:ln>
              <a:effectLst/>
            </c:spPr>
          </c:marker>
          <c:trendline>
            <c:spPr>
              <a:ln w="19050" cap="rnd">
                <a:solidFill>
                  <a:schemeClr val="tx1"/>
                </a:solidFill>
                <a:prstDash val="sysDot"/>
              </a:ln>
              <a:effectLst/>
            </c:spPr>
            <c:trendlineType val="log"/>
            <c:forward val="95"/>
            <c:dispRSqr val="0"/>
            <c:dispEq val="0"/>
          </c:trendline>
          <c:cat>
            <c:numRef>
              <c:f>Values!$B$38:$B$50</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2007.5</c:v>
                </c:pt>
                <c:pt idx="12">
                  <c:v>2012.5</c:v>
                </c:pt>
              </c:numCache>
            </c:numRef>
          </c:cat>
          <c:val>
            <c:numRef>
              <c:f>Values!$V$38:$V$50</c:f>
              <c:numCache>
                <c:formatCode>General</c:formatCode>
                <c:ptCount val="13"/>
                <c:pt idx="0">
                  <c:v>0.15351165199763578</c:v>
                </c:pt>
                <c:pt idx="1">
                  <c:v>0.15393515831752375</c:v>
                </c:pt>
                <c:pt idx="2">
                  <c:v>0.15422529909463664</c:v>
                </c:pt>
                <c:pt idx="3">
                  <c:v>0.15420218856788528</c:v>
                </c:pt>
                <c:pt idx="4">
                  <c:v>0.15409302552155232</c:v>
                </c:pt>
                <c:pt idx="5">
                  <c:v>0.15464458818940122</c:v>
                </c:pt>
                <c:pt idx="6">
                  <c:v>0.15236637702392031</c:v>
                </c:pt>
                <c:pt idx="7">
                  <c:v>0.15055991492663323</c:v>
                </c:pt>
                <c:pt idx="8">
                  <c:v>0.15392428081190618</c:v>
                </c:pt>
                <c:pt idx="9">
                  <c:v>0.15326312711630227</c:v>
                </c:pt>
                <c:pt idx="10">
                  <c:v>0.15432265682425694</c:v>
                </c:pt>
                <c:pt idx="11">
                  <c:v>0.15302449226869869</c:v>
                </c:pt>
                <c:pt idx="12">
                  <c:v>0.1576181223951135</c:v>
                </c:pt>
              </c:numCache>
            </c:numRef>
          </c:val>
          <c:smooth val="0"/>
          <c:extLst>
            <c:ext xmlns:c16="http://schemas.microsoft.com/office/drawing/2014/chart" uri="{C3380CC4-5D6E-409C-BE32-E72D297353CC}">
              <c16:uniqueId val="{00000001-FD93-694A-A7D0-834D78FFC8E1}"/>
            </c:ext>
          </c:extLst>
        </c:ser>
        <c:dLbls>
          <c:showLegendKey val="0"/>
          <c:showVal val="0"/>
          <c:showCatName val="0"/>
          <c:showSerName val="0"/>
          <c:showPercent val="0"/>
          <c:showBubbleSize val="0"/>
        </c:dLbls>
        <c:marker val="1"/>
        <c:smooth val="0"/>
        <c:axId val="1733104640"/>
        <c:axId val="1601116800"/>
      </c:lineChart>
      <c:dateAx>
        <c:axId val="17331046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Anni</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601116800"/>
        <c:crosses val="autoZero"/>
        <c:auto val="0"/>
        <c:lblOffset val="100"/>
        <c:baseTimeUnit val="days"/>
      </c:dateAx>
      <c:valAx>
        <c:axId val="16011168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baseline="0">
                    <a:solidFill>
                      <a:sysClr val="windowText" lastClr="000000"/>
                    </a:solidFill>
                  </a:rPr>
                  <a:t>Mortalità</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733104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1600" u="sng"/>
              <a:t>Età 30 </a:t>
            </a:r>
          </a:p>
        </c:rich>
      </c:tx>
      <c:layout>
        <c:manualLayout>
          <c:xMode val="edge"/>
          <c:yMode val="edge"/>
          <c:x val="0.45514996467477287"/>
          <c:y val="3.0192468192876909E-2"/>
        </c:manualLayout>
      </c:layout>
      <c:overlay val="0"/>
    </c:title>
    <c:autoTitleDeleted val="0"/>
    <c:plotArea>
      <c:layout>
        <c:manualLayout>
          <c:layoutTarget val="inner"/>
          <c:xMode val="edge"/>
          <c:yMode val="edge"/>
          <c:x val="0.13001233965697687"/>
          <c:y val="0.12862438934698825"/>
          <c:w val="0.80526022580220136"/>
          <c:h val="0.63663374971754327"/>
        </c:manualLayout>
      </c:layout>
      <c:lineChart>
        <c:grouping val="standard"/>
        <c:varyColors val="0"/>
        <c:ser>
          <c:idx val="28"/>
          <c:order val="7"/>
          <c:tx>
            <c:strRef>
              <c:f>'[HumDemLAB-survival-Persian Region.xlsx]Values'!$J$2:$J$3</c:f>
              <c:strCache>
                <c:ptCount val="2"/>
                <c:pt idx="0">
                  <c:v>l(x)</c:v>
                </c:pt>
                <c:pt idx="1">
                  <c:v> 30</c:v>
                </c:pt>
              </c:strCache>
            </c:strRef>
          </c:tx>
          <c:spPr>
            <a:ln w="34925">
              <a:solidFill>
                <a:srgbClr val="A40FA0"/>
              </a:solidFill>
            </a:ln>
          </c:spPr>
          <c:marker>
            <c:symbol val="circle"/>
            <c:size val="8"/>
            <c:spPr>
              <a:solidFill>
                <a:srgbClr val="A40FA0"/>
              </a:solidFill>
              <a:ln>
                <a:solidFill>
                  <a:srgbClr val="A40FA0"/>
                </a:solidFill>
              </a:ln>
            </c:spPr>
          </c:marker>
          <c:trendline>
            <c:spPr>
              <a:ln w="19050">
                <a:solidFill>
                  <a:schemeClr val="tx1"/>
                </a:solidFill>
                <a:prstDash val="sysDot"/>
              </a:ln>
            </c:spPr>
            <c:trendlineType val="log"/>
            <c:forward val="100"/>
            <c:dispRSqr val="0"/>
            <c:dispEq val="0"/>
          </c:trendline>
          <c:cat>
            <c:numRef>
              <c:f>'[HumDemLAB-survival-Persian Region.xlsx]Values'!$B$4:$B$16</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f>'[HumDemLAB-survival-Persian Region.xlsx]Values'!$J$4:$J$16</c:f>
              <c:numCache>
                <c:formatCode>0</c:formatCode>
                <c:ptCount val="13"/>
                <c:pt idx="0">
                  <c:v>159145.60710358139</c:v>
                </c:pt>
                <c:pt idx="1">
                  <c:v>174504.2255309778</c:v>
                </c:pt>
                <c:pt idx="2">
                  <c:v>187823.8668564235</c:v>
                </c:pt>
                <c:pt idx="3">
                  <c:v>199140.84082695207</c:v>
                </c:pt>
                <c:pt idx="4">
                  <c:v>209896.876953775</c:v>
                </c:pt>
                <c:pt idx="5">
                  <c:v>220488.65982826042</c:v>
                </c:pt>
                <c:pt idx="6">
                  <c:v>216750.73474951542</c:v>
                </c:pt>
                <c:pt idx="7">
                  <c:v>232893.64638207722</c:v>
                </c:pt>
                <c:pt idx="8">
                  <c:v>249371.2716032232</c:v>
                </c:pt>
                <c:pt idx="9">
                  <c:v>255511.00202724349</c:v>
                </c:pt>
                <c:pt idx="10">
                  <c:v>260508.25103673531</c:v>
                </c:pt>
                <c:pt idx="11">
                  <c:v>265171.53096838773</c:v>
                </c:pt>
                <c:pt idx="12">
                  <c:v>269971.52310146904</c:v>
                </c:pt>
              </c:numCache>
            </c:numRef>
          </c:val>
          <c:smooth val="0"/>
          <c:extLst>
            <c:ext xmlns:c16="http://schemas.microsoft.com/office/drawing/2014/chart" uri="{C3380CC4-5D6E-409C-BE32-E72D297353CC}">
              <c16:uniqueId val="{00000001-14E5-BC46-8574-66DAC40E80A8}"/>
            </c:ext>
          </c:extLst>
        </c:ser>
        <c:dLbls>
          <c:showLegendKey val="0"/>
          <c:showVal val="0"/>
          <c:showCatName val="0"/>
          <c:showSerName val="0"/>
          <c:showPercent val="0"/>
          <c:showBubbleSize val="0"/>
        </c:dLbls>
        <c:marker val="1"/>
        <c:smooth val="0"/>
        <c:axId val="2119077263"/>
        <c:axId val="2124363775"/>
        <c:extLst>
          <c:ext xmlns:c15="http://schemas.microsoft.com/office/drawing/2012/chart" uri="{02D57815-91ED-43cb-92C2-25804820EDAC}">
            <c15:filteredLineSeries>
              <c15:ser>
                <c:idx val="21"/>
                <c:order val="0"/>
                <c:tx>
                  <c:strRef>
                    <c:extLst>
                      <c:ext uri="{02D57815-91ED-43cb-92C2-25804820EDAC}">
                        <c15:formulaRef>
                          <c15:sqref>'[HumDemLAB-survival-Persian Region.xlsx]Values'!$B$2:$B$3</c15:sqref>
                        </c15:formulaRef>
                      </c:ext>
                    </c:extLst>
                    <c:strCache>
                      <c:ptCount val="2"/>
                      <c:pt idx="0">
                        <c:v>Periodo</c:v>
                      </c:pt>
                    </c:strCache>
                  </c:strRef>
                </c:tx>
                <c:cat>
                  <c:numRef>
                    <c:extLst>
                      <c:ex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c:ex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val>
                <c:smooth val="0"/>
                <c:extLst>
                  <c:ext xmlns:c16="http://schemas.microsoft.com/office/drawing/2014/chart" uri="{C3380CC4-5D6E-409C-BE32-E72D297353CC}">
                    <c16:uniqueId val="{00000002-14E5-BC46-8574-66DAC40E80A8}"/>
                  </c:ext>
                </c:extLst>
              </c15:ser>
            </c15:filteredLineSeries>
            <c15:filteredLineSeries>
              <c15:ser>
                <c:idx val="22"/>
                <c:order val="1"/>
                <c:tx>
                  <c:strRef>
                    <c:extLst xmlns:c15="http://schemas.microsoft.com/office/drawing/2012/chart">
                      <c:ext xmlns:c15="http://schemas.microsoft.com/office/drawing/2012/chart" uri="{02D57815-91ED-43cb-92C2-25804820EDAC}">
                        <c15:formulaRef>
                          <c15:sqref>'[HumDemLAB-survival-Persian Region.xlsx]Values'!$D$2:$D$3</c15:sqref>
                        </c15:formulaRef>
                      </c:ext>
                    </c:extLst>
                    <c:strCache>
                      <c:ptCount val="2"/>
                      <c:pt idx="0">
                        <c:v>l(x)</c:v>
                      </c:pt>
                      <c:pt idx="1">
                        <c:v>  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Region.xlsx]Values'!$D$4:$D$16</c15:sqref>
                        </c15:formulaRef>
                      </c:ext>
                    </c:extLst>
                    <c:numCache>
                      <c:formatCode>0</c:formatCode>
                      <c:ptCount val="13"/>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pt idx="12">
                        <c:v>300000</c:v>
                      </c:pt>
                    </c:numCache>
                  </c:numRef>
                </c:val>
                <c:smooth val="0"/>
                <c:extLst xmlns:c15="http://schemas.microsoft.com/office/drawing/2012/chart">
                  <c:ext xmlns:c16="http://schemas.microsoft.com/office/drawing/2014/chart" uri="{C3380CC4-5D6E-409C-BE32-E72D297353CC}">
                    <c16:uniqueId val="{00000003-14E5-BC46-8574-66DAC40E80A8}"/>
                  </c:ext>
                </c:extLst>
              </c15:ser>
            </c15:filteredLineSeries>
            <c15:filteredLineSeries>
              <c15:ser>
                <c:idx val="23"/>
                <c:order val="2"/>
                <c:tx>
                  <c:strRef>
                    <c:extLst xmlns:c15="http://schemas.microsoft.com/office/drawing/2012/chart">
                      <c:ext xmlns:c15="http://schemas.microsoft.com/office/drawing/2012/chart" uri="{02D57815-91ED-43cb-92C2-25804820EDAC}">
                        <c15:formulaRef>
                          <c15:sqref>'[HumDemLAB-survival-Persian Region.xlsx]Values'!$E$2:$E$3</c15:sqref>
                        </c15:formulaRef>
                      </c:ext>
                    </c:extLst>
                    <c:strCache>
                      <c:ptCount val="2"/>
                      <c:pt idx="0">
                        <c:v>l(x)</c:v>
                      </c:pt>
                      <c:pt idx="1">
                        <c:v>  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Region.xlsx]Values'!$E$4:$E$16</c15:sqref>
                        </c15:formulaRef>
                      </c:ext>
                    </c:extLst>
                    <c:numCache>
                      <c:formatCode>0</c:formatCode>
                      <c:ptCount val="13"/>
                      <c:pt idx="0">
                        <c:v>194608.67488810941</c:v>
                      </c:pt>
                      <c:pt idx="1">
                        <c:v>207618.86354982539</c:v>
                      </c:pt>
                      <c:pt idx="2">
                        <c:v>218459.52368373249</c:v>
                      </c:pt>
                      <c:pt idx="3">
                        <c:v>227284.00650640787</c:v>
                      </c:pt>
                      <c:pt idx="4">
                        <c:v>235679.15891443158</c:v>
                      </c:pt>
                      <c:pt idx="5">
                        <c:v>244091.15095827758</c:v>
                      </c:pt>
                      <c:pt idx="6">
                        <c:v>251763.13313591137</c:v>
                      </c:pt>
                      <c:pt idx="7">
                        <c:v>259064.66999394749</c:v>
                      </c:pt>
                      <c:pt idx="8">
                        <c:v>265473.45250314748</c:v>
                      </c:pt>
                      <c:pt idx="9">
                        <c:v>269880.80401318311</c:v>
                      </c:pt>
                      <c:pt idx="10">
                        <c:v>273547.52703932248</c:v>
                      </c:pt>
                      <c:pt idx="11">
                        <c:v>276934.16409040568</c:v>
                      </c:pt>
                      <c:pt idx="12">
                        <c:v>279744.96354990662</c:v>
                      </c:pt>
                    </c:numCache>
                  </c:numRef>
                </c:val>
                <c:smooth val="0"/>
                <c:extLst xmlns:c15="http://schemas.microsoft.com/office/drawing/2012/chart">
                  <c:ext xmlns:c16="http://schemas.microsoft.com/office/drawing/2014/chart" uri="{C3380CC4-5D6E-409C-BE32-E72D297353CC}">
                    <c16:uniqueId val="{00000004-14E5-BC46-8574-66DAC40E80A8}"/>
                  </c:ext>
                </c:extLst>
              </c15:ser>
            </c15:filteredLineSeries>
            <c15:filteredLineSeries>
              <c15:ser>
                <c:idx val="24"/>
                <c:order val="3"/>
                <c:tx>
                  <c:strRef>
                    <c:extLst xmlns:c15="http://schemas.microsoft.com/office/drawing/2012/chart">
                      <c:ext xmlns:c15="http://schemas.microsoft.com/office/drawing/2012/chart" uri="{02D57815-91ED-43cb-92C2-25804820EDAC}">
                        <c15:formulaRef>
                          <c15:sqref>'[HumDemLAB-survival-Persian Region.xlsx]Values'!$F$2:$F$3</c15:sqref>
                        </c15:formulaRef>
                      </c:ext>
                    </c:extLst>
                    <c:strCache>
                      <c:ptCount val="2"/>
                      <c:pt idx="0">
                        <c:v>l(x)</c:v>
                      </c:pt>
                      <c:pt idx="1">
                        <c:v> 10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Region.xlsx]Values'!$F$4:$F$16</c15:sqref>
                        </c15:formulaRef>
                      </c:ext>
                    </c:extLst>
                    <c:numCache>
                      <c:formatCode>0</c:formatCode>
                      <c:ptCount val="13"/>
                      <c:pt idx="0">
                        <c:v>185342.99473023901</c:v>
                      </c:pt>
                      <c:pt idx="1">
                        <c:v>199476.70101387019</c:v>
                      </c:pt>
                      <c:pt idx="2">
                        <c:v>211347.23092783059</c:v>
                      </c:pt>
                      <c:pt idx="3">
                        <c:v>221100.7108880849</c:v>
                      </c:pt>
                      <c:pt idx="4">
                        <c:v>230309.69445327821</c:v>
                      </c:pt>
                      <c:pt idx="5">
                        <c:v>239421.856724332</c:v>
                      </c:pt>
                      <c:pt idx="6">
                        <c:v>247776.26188583538</c:v>
                      </c:pt>
                      <c:pt idx="7">
                        <c:v>255750.83970902782</c:v>
                      </c:pt>
                      <c:pt idx="8">
                        <c:v>262714.43446809769</c:v>
                      </c:pt>
                      <c:pt idx="9">
                        <c:v>267486.21001407155</c:v>
                      </c:pt>
                      <c:pt idx="10">
                        <c:v>271423.44764876494</c:v>
                      </c:pt>
                      <c:pt idx="11">
                        <c:v>275067.38066107029</c:v>
                      </c:pt>
                      <c:pt idx="12">
                        <c:v>278174.89934177557</c:v>
                      </c:pt>
                    </c:numCache>
                  </c:numRef>
                </c:val>
                <c:smooth val="0"/>
                <c:extLst xmlns:c15="http://schemas.microsoft.com/office/drawing/2012/chart">
                  <c:ext xmlns:c16="http://schemas.microsoft.com/office/drawing/2014/chart" uri="{C3380CC4-5D6E-409C-BE32-E72D297353CC}">
                    <c16:uniqueId val="{00000005-14E5-BC46-8574-66DAC40E80A8}"/>
                  </c:ext>
                </c:extLst>
              </c15:ser>
            </c15:filteredLineSeries>
            <c15:filteredLineSeries>
              <c15:ser>
                <c:idx val="25"/>
                <c:order val="4"/>
                <c:tx>
                  <c:strRef>
                    <c:extLst xmlns:c15="http://schemas.microsoft.com/office/drawing/2012/chart">
                      <c:ext xmlns:c15="http://schemas.microsoft.com/office/drawing/2012/chart" uri="{02D57815-91ED-43cb-92C2-25804820EDAC}">
                        <c15:formulaRef>
                          <c15:sqref>'[HumDemLAB-survival-Persian Region.xlsx]Values'!$G$2:$G$3</c15:sqref>
                        </c15:formulaRef>
                      </c:ext>
                    </c:extLst>
                    <c:strCache>
                      <c:ptCount val="2"/>
                      <c:pt idx="0">
                        <c:v>l(x)</c:v>
                      </c:pt>
                      <c:pt idx="1">
                        <c:v> 15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Region.xlsx]Values'!$G$4:$G$16</c15:sqref>
                        </c15:formulaRef>
                      </c:ext>
                    </c:extLst>
                    <c:numCache>
                      <c:formatCode>0</c:formatCode>
                      <c:ptCount val="13"/>
                      <c:pt idx="0">
                        <c:v>179674.72315657619</c:v>
                      </c:pt>
                      <c:pt idx="1">
                        <c:v>194308.9069852567</c:v>
                      </c:pt>
                      <c:pt idx="2">
                        <c:v>206689.14978860278</c:v>
                      </c:pt>
                      <c:pt idx="3">
                        <c:v>216941.90284271739</c:v>
                      </c:pt>
                      <c:pt idx="4">
                        <c:v>226611.7970620555</c:v>
                      </c:pt>
                      <c:pt idx="5">
                        <c:v>236140.46845690021</c:v>
                      </c:pt>
                      <c:pt idx="6">
                        <c:v>244550.31648703804</c:v>
                      </c:pt>
                      <c:pt idx="7">
                        <c:v>253254.52843504489</c:v>
                      </c:pt>
                      <c:pt idx="8">
                        <c:v>260690.55480346442</c:v>
                      </c:pt>
                      <c:pt idx="9">
                        <c:v>265715.39890076371</c:v>
                      </c:pt>
                      <c:pt idx="10">
                        <c:v>269850.08640666091</c:v>
                      </c:pt>
                      <c:pt idx="11">
                        <c:v>273683.79247641977</c:v>
                      </c:pt>
                      <c:pt idx="12">
                        <c:v>276997.29029453249</c:v>
                      </c:pt>
                    </c:numCache>
                  </c:numRef>
                </c:val>
                <c:smooth val="0"/>
                <c:extLst xmlns:c15="http://schemas.microsoft.com/office/drawing/2012/chart">
                  <c:ext xmlns:c16="http://schemas.microsoft.com/office/drawing/2014/chart" uri="{C3380CC4-5D6E-409C-BE32-E72D297353CC}">
                    <c16:uniqueId val="{00000006-14E5-BC46-8574-66DAC40E80A8}"/>
                  </c:ext>
                </c:extLst>
              </c15:ser>
            </c15:filteredLineSeries>
            <c15:filteredLineSeries>
              <c15:ser>
                <c:idx val="26"/>
                <c:order val="5"/>
                <c:tx>
                  <c:strRef>
                    <c:extLst xmlns:c15="http://schemas.microsoft.com/office/drawing/2012/chart">
                      <c:ext xmlns:c15="http://schemas.microsoft.com/office/drawing/2012/chart" uri="{02D57815-91ED-43cb-92C2-25804820EDAC}">
                        <c15:formulaRef>
                          <c15:sqref>'[HumDemLAB-survival-Persian Region.xlsx]Values'!$H$2:$H$3</c15:sqref>
                        </c15:formulaRef>
                      </c:ext>
                    </c:extLst>
                    <c:strCache>
                      <c:ptCount val="2"/>
                      <c:pt idx="0">
                        <c:v>l(x)</c:v>
                      </c:pt>
                      <c:pt idx="1">
                        <c:v> 20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Region.xlsx]Values'!$H$4:$H$16</c15:sqref>
                        </c15:formulaRef>
                      </c:ext>
                    </c:extLst>
                    <c:numCache>
                      <c:formatCode>0</c:formatCode>
                      <c:ptCount val="13"/>
                      <c:pt idx="0">
                        <c:v>173245.1838720162</c:v>
                      </c:pt>
                      <c:pt idx="1">
                        <c:v>188210.496316017</c:v>
                      </c:pt>
                      <c:pt idx="2">
                        <c:v>200975.27807817151</c:v>
                      </c:pt>
                      <c:pt idx="3">
                        <c:v>211644.1050943188</c:v>
                      </c:pt>
                      <c:pt idx="4">
                        <c:v>221727.602958086</c:v>
                      </c:pt>
                      <c:pt idx="5">
                        <c:v>231649.78695918689</c:v>
                      </c:pt>
                      <c:pt idx="6">
                        <c:v>236417.0344334477</c:v>
                      </c:pt>
                      <c:pt idx="7">
                        <c:v>247593.53609335399</c:v>
                      </c:pt>
                      <c:pt idx="8">
                        <c:v>257623.93758957979</c:v>
                      </c:pt>
                      <c:pt idx="9">
                        <c:v>263002.67288346647</c:v>
                      </c:pt>
                      <c:pt idx="10">
                        <c:v>267412.53172896331</c:v>
                      </c:pt>
                      <c:pt idx="11">
                        <c:v>271504.53111545229</c:v>
                      </c:pt>
                      <c:pt idx="12">
                        <c:v>275164.6817028363</c:v>
                      </c:pt>
                    </c:numCache>
                  </c:numRef>
                </c:val>
                <c:smooth val="0"/>
                <c:extLst xmlns:c15="http://schemas.microsoft.com/office/drawing/2012/chart">
                  <c:ext xmlns:c16="http://schemas.microsoft.com/office/drawing/2014/chart" uri="{C3380CC4-5D6E-409C-BE32-E72D297353CC}">
                    <c16:uniqueId val="{00000007-14E5-BC46-8574-66DAC40E80A8}"/>
                  </c:ext>
                </c:extLst>
              </c15:ser>
            </c15:filteredLineSeries>
            <c15:filteredLineSeries>
              <c15:ser>
                <c:idx val="27"/>
                <c:order val="6"/>
                <c:tx>
                  <c:strRef>
                    <c:extLst xmlns:c15="http://schemas.microsoft.com/office/drawing/2012/chart">
                      <c:ext xmlns:c15="http://schemas.microsoft.com/office/drawing/2012/chart" uri="{02D57815-91ED-43cb-92C2-25804820EDAC}">
                        <c15:formulaRef>
                          <c15:sqref>'[HumDemLAB-survival-Persian Region.xlsx]Values'!$I$2:$I$3</c15:sqref>
                        </c15:formulaRef>
                      </c:ext>
                    </c:extLst>
                    <c:strCache>
                      <c:ptCount val="2"/>
                      <c:pt idx="0">
                        <c:v>l(x)</c:v>
                      </c:pt>
                      <c:pt idx="1">
                        <c:v> 25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Region.xlsx]Values'!$I$4:$I$16</c15:sqref>
                        </c15:formulaRef>
                      </c:ext>
                    </c:extLst>
                    <c:numCache>
                      <c:formatCode>0</c:formatCode>
                      <c:ptCount val="13"/>
                      <c:pt idx="0">
                        <c:v>166406.9315944241</c:v>
                      </c:pt>
                      <c:pt idx="1">
                        <c:v>181590.8400938361</c:v>
                      </c:pt>
                      <c:pt idx="2">
                        <c:v>194641.15373190428</c:v>
                      </c:pt>
                      <c:pt idx="3">
                        <c:v>205632.7473599028</c:v>
                      </c:pt>
                      <c:pt idx="4">
                        <c:v>216046.19164930622</c:v>
                      </c:pt>
                      <c:pt idx="5">
                        <c:v>226294.27408477402</c:v>
                      </c:pt>
                      <c:pt idx="6">
                        <c:v>226390.0999652789</c:v>
                      </c:pt>
                      <c:pt idx="7">
                        <c:v>240171.09852019238</c:v>
                      </c:pt>
                      <c:pt idx="8">
                        <c:v>253651.92206403188</c:v>
                      </c:pt>
                      <c:pt idx="9">
                        <c:v>259381.48443989342</c:v>
                      </c:pt>
                      <c:pt idx="10">
                        <c:v>264052.46895121073</c:v>
                      </c:pt>
                      <c:pt idx="11">
                        <c:v>268396.5361290127</c:v>
                      </c:pt>
                      <c:pt idx="12">
                        <c:v>272628.59737418039</c:v>
                      </c:pt>
                    </c:numCache>
                  </c:numRef>
                </c:val>
                <c:smooth val="0"/>
                <c:extLst xmlns:c15="http://schemas.microsoft.com/office/drawing/2012/chart">
                  <c:ext xmlns:c16="http://schemas.microsoft.com/office/drawing/2014/chart" uri="{C3380CC4-5D6E-409C-BE32-E72D297353CC}">
                    <c16:uniqueId val="{00000008-14E5-BC46-8574-66DAC40E80A8}"/>
                  </c:ext>
                </c:extLst>
              </c15:ser>
            </c15:filteredLineSeries>
            <c15:filteredLineSeries>
              <c15:ser>
                <c:idx val="29"/>
                <c:order val="8"/>
                <c:tx>
                  <c:strRef>
                    <c:extLst xmlns:c15="http://schemas.microsoft.com/office/drawing/2012/chart">
                      <c:ext xmlns:c15="http://schemas.microsoft.com/office/drawing/2012/chart" uri="{02D57815-91ED-43cb-92C2-25804820EDAC}">
                        <c15:formulaRef>
                          <c15:sqref>'[HumDemLAB-survival-Persian Region.xlsx]Values'!$K$2:$K$3</c15:sqref>
                        </c15:formulaRef>
                      </c:ext>
                    </c:extLst>
                    <c:strCache>
                      <c:ptCount val="2"/>
                      <c:pt idx="0">
                        <c:v>l(x)</c:v>
                      </c:pt>
                      <c:pt idx="1">
                        <c:v> 35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Region.xlsx]Values'!$K$4:$K$16</c15:sqref>
                        </c15:formulaRef>
                      </c:ext>
                    </c:extLst>
                    <c:numCache>
                      <c:formatCode>0</c:formatCode>
                      <c:ptCount val="13"/>
                      <c:pt idx="0">
                        <c:v>151225.26768289201</c:v>
                      </c:pt>
                      <c:pt idx="1">
                        <c:v>166748.72199176121</c:v>
                      </c:pt>
                      <c:pt idx="2">
                        <c:v>180341.45556441089</c:v>
                      </c:pt>
                      <c:pt idx="3">
                        <c:v>192005.0411071259</c:v>
                      </c:pt>
                      <c:pt idx="4">
                        <c:v>203135.09552896098</c:v>
                      </c:pt>
                      <c:pt idx="5">
                        <c:v>214105.13788566121</c:v>
                      </c:pt>
                      <c:pt idx="6">
                        <c:v>207957.44461409631</c:v>
                      </c:pt>
                      <c:pt idx="7">
                        <c:v>225912.55230494242</c:v>
                      </c:pt>
                      <c:pt idx="8">
                        <c:v>244634.09624400872</c:v>
                      </c:pt>
                      <c:pt idx="9">
                        <c:v>251212.1315631264</c:v>
                      </c:pt>
                      <c:pt idx="10">
                        <c:v>256552.2284598588</c:v>
                      </c:pt>
                      <c:pt idx="11">
                        <c:v>261553.60873222811</c:v>
                      </c:pt>
                      <c:pt idx="12">
                        <c:v>266958.17897709575</c:v>
                      </c:pt>
                    </c:numCache>
                  </c:numRef>
                </c:val>
                <c:smooth val="0"/>
                <c:extLst xmlns:c15="http://schemas.microsoft.com/office/drawing/2012/chart">
                  <c:ext xmlns:c16="http://schemas.microsoft.com/office/drawing/2014/chart" uri="{C3380CC4-5D6E-409C-BE32-E72D297353CC}">
                    <c16:uniqueId val="{00000009-14E5-BC46-8574-66DAC40E80A8}"/>
                  </c:ext>
                </c:extLst>
              </c15:ser>
            </c15:filteredLineSeries>
            <c15:filteredLineSeries>
              <c15:ser>
                <c:idx val="30"/>
                <c:order val="9"/>
                <c:tx>
                  <c:strRef>
                    <c:extLst xmlns:c15="http://schemas.microsoft.com/office/drawing/2012/chart">
                      <c:ext xmlns:c15="http://schemas.microsoft.com/office/drawing/2012/chart" uri="{02D57815-91ED-43cb-92C2-25804820EDAC}">
                        <c15:formulaRef>
                          <c15:sqref>'[HumDemLAB-survival-Persian Region.xlsx]Values'!$L$2:$L$3</c15:sqref>
                        </c15:formulaRef>
                      </c:ext>
                    </c:extLst>
                    <c:strCache>
                      <c:ptCount val="2"/>
                      <c:pt idx="0">
                        <c:v>l(x)</c:v>
                      </c:pt>
                      <c:pt idx="1">
                        <c:v> 40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Region.xlsx]Values'!$L$4:$L$16</c15:sqref>
                        </c15:formulaRef>
                      </c:ext>
                    </c:extLst>
                    <c:numCache>
                      <c:formatCode>0</c:formatCode>
                      <c:ptCount val="13"/>
                      <c:pt idx="0">
                        <c:v>142501.54828706331</c:v>
                      </c:pt>
                      <c:pt idx="1">
                        <c:v>158132.62596709811</c:v>
                      </c:pt>
                      <c:pt idx="2">
                        <c:v>171967.41192999211</c:v>
                      </c:pt>
                      <c:pt idx="3">
                        <c:v>183972.8146705479</c:v>
                      </c:pt>
                      <c:pt idx="4">
                        <c:v>195490.03312481008</c:v>
                      </c:pt>
                      <c:pt idx="5">
                        <c:v>206859.0216958939</c:v>
                      </c:pt>
                      <c:pt idx="6">
                        <c:v>200306.3003775698</c:v>
                      </c:pt>
                      <c:pt idx="7">
                        <c:v>219419.28647642268</c:v>
                      </c:pt>
                      <c:pt idx="8">
                        <c:v>239149.19203125039</c:v>
                      </c:pt>
                      <c:pt idx="9">
                        <c:v>246193.94971417397</c:v>
                      </c:pt>
                      <c:pt idx="10">
                        <c:v>251903.22341099521</c:v>
                      </c:pt>
                      <c:pt idx="11">
                        <c:v>257257.21450868799</c:v>
                      </c:pt>
                      <c:pt idx="12">
                        <c:v>263338.28217847209</c:v>
                      </c:pt>
                    </c:numCache>
                  </c:numRef>
                </c:val>
                <c:smooth val="0"/>
                <c:extLst xmlns:c15="http://schemas.microsoft.com/office/drawing/2012/chart">
                  <c:ext xmlns:c16="http://schemas.microsoft.com/office/drawing/2014/chart" uri="{C3380CC4-5D6E-409C-BE32-E72D297353CC}">
                    <c16:uniqueId val="{0000000A-14E5-BC46-8574-66DAC40E80A8}"/>
                  </c:ext>
                </c:extLst>
              </c15:ser>
            </c15:filteredLineSeries>
            <c15:filteredLineSeries>
              <c15:ser>
                <c:idx val="31"/>
                <c:order val="10"/>
                <c:tx>
                  <c:strRef>
                    <c:extLst xmlns:c15="http://schemas.microsoft.com/office/drawing/2012/chart">
                      <c:ext xmlns:c15="http://schemas.microsoft.com/office/drawing/2012/chart" uri="{02D57815-91ED-43cb-92C2-25804820EDAC}">
                        <c15:formulaRef>
                          <c15:sqref>'[HumDemLAB-survival-Persian Region.xlsx]Values'!$M$2:$M$3</c15:sqref>
                        </c15:formulaRef>
                      </c:ext>
                    </c:extLst>
                    <c:strCache>
                      <c:ptCount val="2"/>
                      <c:pt idx="0">
                        <c:v>l(x)</c:v>
                      </c:pt>
                      <c:pt idx="1">
                        <c:v> 45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Region.xlsx]Values'!$M$4:$M$16</c15:sqref>
                        </c15:formulaRef>
                      </c:ext>
                    </c:extLst>
                    <c:numCache>
                      <c:formatCode>0</c:formatCode>
                      <c:ptCount val="13"/>
                      <c:pt idx="0">
                        <c:v>132636.83923060639</c:v>
                      </c:pt>
                      <c:pt idx="1">
                        <c:v>148299.2996355948</c:v>
                      </c:pt>
                      <c:pt idx="2">
                        <c:v>162303.01705406548</c:v>
                      </c:pt>
                      <c:pt idx="3">
                        <c:v>174613.92435884228</c:v>
                      </c:pt>
                      <c:pt idx="4">
                        <c:v>186507.08274196082</c:v>
                      </c:pt>
                      <c:pt idx="5">
                        <c:v>198276.90236778109</c:v>
                      </c:pt>
                      <c:pt idx="6">
                        <c:v>192140.99683667807</c:v>
                      </c:pt>
                      <c:pt idx="7">
                        <c:v>212236.99746061751</c:v>
                      </c:pt>
                      <c:pt idx="8">
                        <c:v>232435.70148883958</c:v>
                      </c:pt>
                      <c:pt idx="9">
                        <c:v>239963.06331087393</c:v>
                      </c:pt>
                      <c:pt idx="10">
                        <c:v>246059.97090774291</c:v>
                      </c:pt>
                      <c:pt idx="11">
                        <c:v>251771.90488419059</c:v>
                      </c:pt>
                      <c:pt idx="12">
                        <c:v>258645.11789198022</c:v>
                      </c:pt>
                    </c:numCache>
                  </c:numRef>
                </c:val>
                <c:smooth val="0"/>
                <c:extLst xmlns:c15="http://schemas.microsoft.com/office/drawing/2012/chart">
                  <c:ext xmlns:c16="http://schemas.microsoft.com/office/drawing/2014/chart" uri="{C3380CC4-5D6E-409C-BE32-E72D297353CC}">
                    <c16:uniqueId val="{0000000B-14E5-BC46-8574-66DAC40E80A8}"/>
                  </c:ext>
                </c:extLst>
              </c15:ser>
            </c15:filteredLineSeries>
            <c15:filteredLineSeries>
              <c15:ser>
                <c:idx val="32"/>
                <c:order val="11"/>
                <c:tx>
                  <c:strRef>
                    <c:extLst xmlns:c15="http://schemas.microsoft.com/office/drawing/2012/chart">
                      <c:ext xmlns:c15="http://schemas.microsoft.com/office/drawing/2012/chart" uri="{02D57815-91ED-43cb-92C2-25804820EDAC}">
                        <c15:formulaRef>
                          <c15:sqref>'[HumDemLAB-survival-Persian Region.xlsx]Values'!$N$2:$N$3</c15:sqref>
                        </c15:formulaRef>
                      </c:ext>
                    </c:extLst>
                    <c:strCache>
                      <c:ptCount val="2"/>
                      <c:pt idx="0">
                        <c:v>l(x)</c:v>
                      </c:pt>
                      <c:pt idx="1">
                        <c:v> 50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Region.xlsx]Values'!$N$4:$N$16</c15:sqref>
                        </c15:formulaRef>
                      </c:ext>
                    </c:extLst>
                    <c:numCache>
                      <c:formatCode>0</c:formatCode>
                      <c:ptCount val="13"/>
                      <c:pt idx="0">
                        <c:v>121563.43759428739</c:v>
                      </c:pt>
                      <c:pt idx="1">
                        <c:v>137079.38304521691</c:v>
                      </c:pt>
                      <c:pt idx="2">
                        <c:v>151102.12336471319</c:v>
                      </c:pt>
                      <c:pt idx="3">
                        <c:v>163607.1373870426</c:v>
                      </c:pt>
                      <c:pt idx="4">
                        <c:v>175795.7138787224</c:v>
                      </c:pt>
                      <c:pt idx="5">
                        <c:v>187906.4477629422</c:v>
                      </c:pt>
                      <c:pt idx="6">
                        <c:v>182453.86038208549</c:v>
                      </c:pt>
                      <c:pt idx="7">
                        <c:v>203488.56708920572</c:v>
                      </c:pt>
                      <c:pt idx="8">
                        <c:v>223891.04033749629</c:v>
                      </c:pt>
                      <c:pt idx="9">
                        <c:v>231909.13049951888</c:v>
                      </c:pt>
                      <c:pt idx="10">
                        <c:v>238391.38945385453</c:v>
                      </c:pt>
                      <c:pt idx="11">
                        <c:v>244466.50584512879</c:v>
                      </c:pt>
                      <c:pt idx="12">
                        <c:v>252236.23363213098</c:v>
                      </c:pt>
                    </c:numCache>
                  </c:numRef>
                </c:val>
                <c:smooth val="0"/>
                <c:extLst xmlns:c15="http://schemas.microsoft.com/office/drawing/2012/chart">
                  <c:ext xmlns:c16="http://schemas.microsoft.com/office/drawing/2014/chart" uri="{C3380CC4-5D6E-409C-BE32-E72D297353CC}">
                    <c16:uniqueId val="{0000000C-14E5-BC46-8574-66DAC40E80A8}"/>
                  </c:ext>
                </c:extLst>
              </c15:ser>
            </c15:filteredLineSeries>
            <c15:filteredLineSeries>
              <c15:ser>
                <c:idx val="33"/>
                <c:order val="12"/>
                <c:tx>
                  <c:strRef>
                    <c:extLst xmlns:c15="http://schemas.microsoft.com/office/drawing/2012/chart">
                      <c:ext xmlns:c15="http://schemas.microsoft.com/office/drawing/2012/chart" uri="{02D57815-91ED-43cb-92C2-25804820EDAC}">
                        <c15:formulaRef>
                          <c15:sqref>'[HumDemLAB-survival-Persian Region.xlsx]Values'!$O$2:$O$3</c15:sqref>
                        </c15:formulaRef>
                      </c:ext>
                    </c:extLst>
                    <c:strCache>
                      <c:ptCount val="2"/>
                      <c:pt idx="0">
                        <c:v>l(x)</c:v>
                      </c:pt>
                      <c:pt idx="1">
                        <c:v> 55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Region.xlsx]Values'!$O$4:$O$16</c15:sqref>
                        </c15:formulaRef>
                      </c:ext>
                    </c:extLst>
                    <c:numCache>
                      <c:formatCode>0</c:formatCode>
                      <c:ptCount val="13"/>
                      <c:pt idx="0">
                        <c:v>108463.01066539731</c:v>
                      </c:pt>
                      <c:pt idx="1">
                        <c:v>123526.46980504261</c:v>
                      </c:pt>
                      <c:pt idx="2">
                        <c:v>137312.30808143102</c:v>
                      </c:pt>
                      <c:pt idx="3">
                        <c:v>149800.3302923</c:v>
                      </c:pt>
                      <c:pt idx="4">
                        <c:v>162127.05914142198</c:v>
                      </c:pt>
                      <c:pt idx="5">
                        <c:v>174436.1041827751</c:v>
                      </c:pt>
                      <c:pt idx="6">
                        <c:v>169671.70786502451</c:v>
                      </c:pt>
                      <c:pt idx="7">
                        <c:v>191751.2245975023</c:v>
                      </c:pt>
                      <c:pt idx="8">
                        <c:v>212176.48929500772</c:v>
                      </c:pt>
                      <c:pt idx="9">
                        <c:v>220729.34363731041</c:v>
                      </c:pt>
                      <c:pt idx="10">
                        <c:v>227634.81868595359</c:v>
                      </c:pt>
                      <c:pt idx="11">
                        <c:v>234077.41852983448</c:v>
                      </c:pt>
                      <c:pt idx="12">
                        <c:v>242930.86613463832</c:v>
                      </c:pt>
                    </c:numCache>
                  </c:numRef>
                </c:val>
                <c:smooth val="0"/>
                <c:extLst xmlns:c15="http://schemas.microsoft.com/office/drawing/2012/chart">
                  <c:ext xmlns:c16="http://schemas.microsoft.com/office/drawing/2014/chart" uri="{C3380CC4-5D6E-409C-BE32-E72D297353CC}">
                    <c16:uniqueId val="{0000000D-14E5-BC46-8574-66DAC40E80A8}"/>
                  </c:ext>
                </c:extLst>
              </c15:ser>
            </c15:filteredLineSeries>
            <c15:filteredLineSeries>
              <c15:ser>
                <c:idx val="34"/>
                <c:order val="13"/>
                <c:tx>
                  <c:strRef>
                    <c:extLst xmlns:c15="http://schemas.microsoft.com/office/drawing/2012/chart">
                      <c:ext xmlns:c15="http://schemas.microsoft.com/office/drawing/2012/chart" uri="{02D57815-91ED-43cb-92C2-25804820EDAC}">
                        <c15:formulaRef>
                          <c15:sqref>'[HumDemLAB-survival-Persian Region.xlsx]Values'!$P$2:$P$3</c15:sqref>
                        </c15:formulaRef>
                      </c:ext>
                    </c:extLst>
                    <c:strCache>
                      <c:ptCount val="2"/>
                      <c:pt idx="0">
                        <c:v>l(x)</c:v>
                      </c:pt>
                      <c:pt idx="1">
                        <c:v> 60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Region.xlsx]Values'!$P$4:$P$16</c15:sqref>
                        </c15:formulaRef>
                      </c:ext>
                    </c:extLst>
                    <c:numCache>
                      <c:formatCode>0</c:formatCode>
                      <c:ptCount val="13"/>
                      <c:pt idx="0">
                        <c:v>93113.014439797305</c:v>
                      </c:pt>
                      <c:pt idx="1">
                        <c:v>107308.8802090445</c:v>
                      </c:pt>
                      <c:pt idx="2">
                        <c:v>120522.58221033341</c:v>
                      </c:pt>
                      <c:pt idx="3">
                        <c:v>132707.4276016783</c:v>
                      </c:pt>
                      <c:pt idx="4">
                        <c:v>144957.6281897469</c:v>
                      </c:pt>
                      <c:pt idx="5">
                        <c:v>157318.47085382999</c:v>
                      </c:pt>
                      <c:pt idx="6">
                        <c:v>153564.7851498352</c:v>
                      </c:pt>
                      <c:pt idx="7">
                        <c:v>176527.24680960667</c:v>
                      </c:pt>
                      <c:pt idx="8">
                        <c:v>196680.0421240436</c:v>
                      </c:pt>
                      <c:pt idx="9">
                        <c:v>205758.53537359968</c:v>
                      </c:pt>
                      <c:pt idx="10">
                        <c:v>213149.49835543701</c:v>
                      </c:pt>
                      <c:pt idx="11">
                        <c:v>219971.47870494489</c:v>
                      </c:pt>
                      <c:pt idx="12">
                        <c:v>229912.44594223899</c:v>
                      </c:pt>
                    </c:numCache>
                  </c:numRef>
                </c:val>
                <c:smooth val="0"/>
                <c:extLst xmlns:c15="http://schemas.microsoft.com/office/drawing/2012/chart">
                  <c:ext xmlns:c16="http://schemas.microsoft.com/office/drawing/2014/chart" uri="{C3380CC4-5D6E-409C-BE32-E72D297353CC}">
                    <c16:uniqueId val="{0000000E-14E5-BC46-8574-66DAC40E80A8}"/>
                  </c:ext>
                </c:extLst>
              </c15:ser>
            </c15:filteredLineSeries>
            <c15:filteredLineSeries>
              <c15:ser>
                <c:idx val="35"/>
                <c:order val="14"/>
                <c:tx>
                  <c:strRef>
                    <c:extLst xmlns:c15="http://schemas.microsoft.com/office/drawing/2012/chart">
                      <c:ext xmlns:c15="http://schemas.microsoft.com/office/drawing/2012/chart" uri="{02D57815-91ED-43cb-92C2-25804820EDAC}">
                        <c15:formulaRef>
                          <c15:sqref>'[HumDemLAB-survival-Persian Region.xlsx]Values'!$Q$2:$Q$3</c15:sqref>
                        </c15:formulaRef>
                      </c:ext>
                    </c:extLst>
                    <c:strCache>
                      <c:ptCount val="2"/>
                      <c:pt idx="0">
                        <c:v>l(x)</c:v>
                      </c:pt>
                      <c:pt idx="1">
                        <c:v> 65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Region.xlsx]Values'!$Q$4:$Q$16</c15:sqref>
                        </c15:formulaRef>
                      </c:ext>
                    </c:extLst>
                    <c:numCache>
                      <c:formatCode>0</c:formatCode>
                      <c:ptCount val="13"/>
                      <c:pt idx="0">
                        <c:v>75537.094527156994</c:v>
                      </c:pt>
                      <c:pt idx="1">
                        <c:v>88329.193199877001</c:v>
                      </c:pt>
                      <c:pt idx="2">
                        <c:v>100448.79639094809</c:v>
                      </c:pt>
                      <c:pt idx="3">
                        <c:v>111856.2169134609</c:v>
                      </c:pt>
                      <c:pt idx="4">
                        <c:v>123574.23317098751</c:v>
                      </c:pt>
                      <c:pt idx="5">
                        <c:v>135515.90607276501</c:v>
                      </c:pt>
                      <c:pt idx="6">
                        <c:v>133901.3873682853</c:v>
                      </c:pt>
                      <c:pt idx="7">
                        <c:v>155921.1048501652</c:v>
                      </c:pt>
                      <c:pt idx="8">
                        <c:v>175462.17194445961</c:v>
                      </c:pt>
                      <c:pt idx="9">
                        <c:v>185033.78912730861</c:v>
                      </c:pt>
                      <c:pt idx="10">
                        <c:v>192686.70514152013</c:v>
                      </c:pt>
                      <c:pt idx="11">
                        <c:v>199916.34023717299</c:v>
                      </c:pt>
                      <c:pt idx="12">
                        <c:v>210804.78021740611</c:v>
                      </c:pt>
                    </c:numCache>
                  </c:numRef>
                </c:val>
                <c:smooth val="0"/>
                <c:extLst xmlns:c15="http://schemas.microsoft.com/office/drawing/2012/chart">
                  <c:ext xmlns:c16="http://schemas.microsoft.com/office/drawing/2014/chart" uri="{C3380CC4-5D6E-409C-BE32-E72D297353CC}">
                    <c16:uniqueId val="{0000000F-14E5-BC46-8574-66DAC40E80A8}"/>
                  </c:ext>
                </c:extLst>
              </c15:ser>
            </c15:filteredLineSeries>
            <c15:filteredLineSeries>
              <c15:ser>
                <c:idx val="36"/>
                <c:order val="15"/>
                <c:tx>
                  <c:strRef>
                    <c:extLst xmlns:c15="http://schemas.microsoft.com/office/drawing/2012/chart">
                      <c:ext xmlns:c15="http://schemas.microsoft.com/office/drawing/2012/chart" uri="{02D57815-91ED-43cb-92C2-25804820EDAC}">
                        <c15:formulaRef>
                          <c15:sqref>'[HumDemLAB-survival-Persian Region.xlsx]Values'!$R$2:$R$3</c15:sqref>
                        </c15:formulaRef>
                      </c:ext>
                    </c:extLst>
                    <c:strCache>
                      <c:ptCount val="2"/>
                      <c:pt idx="0">
                        <c:v>l(x)</c:v>
                      </c:pt>
                      <c:pt idx="1">
                        <c:v> 70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Region.xlsx]Values'!$R$4:$R$16</c15:sqref>
                        </c15:formulaRef>
                      </c:ext>
                    </c:extLst>
                    <c:numCache>
                      <c:formatCode>0</c:formatCode>
                      <c:ptCount val="13"/>
                      <c:pt idx="0">
                        <c:v>56716.270440661203</c:v>
                      </c:pt>
                      <c:pt idx="1">
                        <c:v>67374.0376868616</c:v>
                      </c:pt>
                      <c:pt idx="2">
                        <c:v>77689.083348011802</c:v>
                      </c:pt>
                      <c:pt idx="3">
                        <c:v>87589.151227904003</c:v>
                      </c:pt>
                      <c:pt idx="4">
                        <c:v>98008.486479896208</c:v>
                      </c:pt>
                      <c:pt idx="5">
                        <c:v>108746.27573042299</c:v>
                      </c:pt>
                      <c:pt idx="6">
                        <c:v>109088.9300573795</c:v>
                      </c:pt>
                      <c:pt idx="7">
                        <c:v>129138.99942720201</c:v>
                      </c:pt>
                      <c:pt idx="8">
                        <c:v>147302.184553923</c:v>
                      </c:pt>
                      <c:pt idx="9">
                        <c:v>157000.5966711815</c:v>
                      </c:pt>
                      <c:pt idx="10">
                        <c:v>164773.84113023389</c:v>
                      </c:pt>
                      <c:pt idx="11">
                        <c:v>172109.12412510271</c:v>
                      </c:pt>
                      <c:pt idx="12">
                        <c:v>183501.2371199521</c:v>
                      </c:pt>
                    </c:numCache>
                  </c:numRef>
                </c:val>
                <c:smooth val="0"/>
                <c:extLst xmlns:c15="http://schemas.microsoft.com/office/drawing/2012/chart">
                  <c:ext xmlns:c16="http://schemas.microsoft.com/office/drawing/2014/chart" uri="{C3380CC4-5D6E-409C-BE32-E72D297353CC}">
                    <c16:uniqueId val="{00000010-14E5-BC46-8574-66DAC40E80A8}"/>
                  </c:ext>
                </c:extLst>
              </c15:ser>
            </c15:filteredLineSeries>
            <c15:filteredLineSeries>
              <c15:ser>
                <c:idx val="37"/>
                <c:order val="16"/>
                <c:tx>
                  <c:strRef>
                    <c:extLst xmlns:c15="http://schemas.microsoft.com/office/drawing/2012/chart">
                      <c:ext xmlns:c15="http://schemas.microsoft.com/office/drawing/2012/chart" uri="{02D57815-91ED-43cb-92C2-25804820EDAC}">
                        <c15:formulaRef>
                          <c15:sqref>'[HumDemLAB-survival-Persian Region.xlsx]Values'!$S$2:$S$3</c15:sqref>
                        </c15:formulaRef>
                      </c:ext>
                    </c:extLst>
                    <c:strCache>
                      <c:ptCount val="2"/>
                      <c:pt idx="0">
                        <c:v>l(x)</c:v>
                      </c:pt>
                      <c:pt idx="1">
                        <c:v> 75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Region.xlsx]Values'!$S$4:$S$16</c15:sqref>
                        </c15:formulaRef>
                      </c:ext>
                    </c:extLst>
                    <c:numCache>
                      <c:formatCode>0</c:formatCode>
                      <c:ptCount val="13"/>
                      <c:pt idx="0">
                        <c:v>37077.525218203722</c:v>
                      </c:pt>
                      <c:pt idx="1">
                        <c:v>45082.36198603642</c:v>
                      </c:pt>
                      <c:pt idx="2">
                        <c:v>52839.321432120996</c:v>
                      </c:pt>
                      <c:pt idx="3">
                        <c:v>60491.616949869946</c:v>
                      </c:pt>
                      <c:pt idx="4">
                        <c:v>68814.772015733703</c:v>
                      </c:pt>
                      <c:pt idx="5">
                        <c:v>77249.530126131896</c:v>
                      </c:pt>
                      <c:pt idx="6">
                        <c:v>78965.5394060213</c:v>
                      </c:pt>
                      <c:pt idx="7">
                        <c:v>96117.176883781009</c:v>
                      </c:pt>
                      <c:pt idx="8">
                        <c:v>109848.23055644031</c:v>
                      </c:pt>
                      <c:pt idx="9">
                        <c:v>118441.09299610471</c:v>
                      </c:pt>
                      <c:pt idx="10">
                        <c:v>126385.6692252701</c:v>
                      </c:pt>
                      <c:pt idx="11">
                        <c:v>133294.22389740052</c:v>
                      </c:pt>
                      <c:pt idx="12">
                        <c:v>144680.29462946008</c:v>
                      </c:pt>
                    </c:numCache>
                  </c:numRef>
                </c:val>
                <c:smooth val="0"/>
                <c:extLst xmlns:c15="http://schemas.microsoft.com/office/drawing/2012/chart">
                  <c:ext xmlns:c16="http://schemas.microsoft.com/office/drawing/2014/chart" uri="{C3380CC4-5D6E-409C-BE32-E72D297353CC}">
                    <c16:uniqueId val="{00000011-14E5-BC46-8574-66DAC40E80A8}"/>
                  </c:ext>
                </c:extLst>
              </c15:ser>
            </c15:filteredLineSeries>
            <c15:filteredLineSeries>
              <c15:ser>
                <c:idx val="38"/>
                <c:order val="17"/>
                <c:tx>
                  <c:strRef>
                    <c:extLst xmlns:c15="http://schemas.microsoft.com/office/drawing/2012/chart">
                      <c:ext xmlns:c15="http://schemas.microsoft.com/office/drawing/2012/chart" uri="{02D57815-91ED-43cb-92C2-25804820EDAC}">
                        <c15:formulaRef>
                          <c15:sqref>'[HumDemLAB-survival-Persian Region.xlsx]Values'!$T$2:$T$3</c15:sqref>
                        </c15:formulaRef>
                      </c:ext>
                    </c:extLst>
                    <c:strCache>
                      <c:ptCount val="2"/>
                      <c:pt idx="0">
                        <c:v>l(x)</c:v>
                      </c:pt>
                      <c:pt idx="1">
                        <c:v> 80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Region.xlsx]Values'!$T$4:$T$16</c15:sqref>
                        </c15:formulaRef>
                      </c:ext>
                    </c:extLst>
                    <c:numCache>
                      <c:formatCode>0</c:formatCode>
                      <c:ptCount val="13"/>
                      <c:pt idx="0">
                        <c:v>19831.155523529618</c:v>
                      </c:pt>
                      <c:pt idx="1">
                        <c:v>24744.873468664879</c:v>
                      </c:pt>
                      <c:pt idx="2">
                        <c:v>29485.417063292611</c:v>
                      </c:pt>
                      <c:pt idx="3">
                        <c:v>34435.591330674928</c:v>
                      </c:pt>
                      <c:pt idx="4">
                        <c:v>39926.720481209151</c:v>
                      </c:pt>
                      <c:pt idx="5">
                        <c:v>45464.17899139729</c:v>
                      </c:pt>
                      <c:pt idx="6">
                        <c:v>47958.894200645489</c:v>
                      </c:pt>
                      <c:pt idx="7">
                        <c:v>60408.327115909102</c:v>
                      </c:pt>
                      <c:pt idx="8">
                        <c:v>69334.245840357093</c:v>
                      </c:pt>
                      <c:pt idx="9">
                        <c:v>75020.046641357796</c:v>
                      </c:pt>
                      <c:pt idx="10">
                        <c:v>82088.602943190897</c:v>
                      </c:pt>
                      <c:pt idx="11">
                        <c:v>87794.868770919391</c:v>
                      </c:pt>
                      <c:pt idx="12">
                        <c:v>95530.089993832196</c:v>
                      </c:pt>
                    </c:numCache>
                  </c:numRef>
                </c:val>
                <c:smooth val="0"/>
                <c:extLst xmlns:c15="http://schemas.microsoft.com/office/drawing/2012/chart">
                  <c:ext xmlns:c16="http://schemas.microsoft.com/office/drawing/2014/chart" uri="{C3380CC4-5D6E-409C-BE32-E72D297353CC}">
                    <c16:uniqueId val="{00000012-14E5-BC46-8574-66DAC40E80A8}"/>
                  </c:ext>
                </c:extLst>
              </c15:ser>
            </c15:filteredLineSeries>
            <c15:filteredLineSeries>
              <c15:ser>
                <c:idx val="39"/>
                <c:order val="18"/>
                <c:tx>
                  <c:strRef>
                    <c:extLst xmlns:c15="http://schemas.microsoft.com/office/drawing/2012/chart">
                      <c:ext xmlns:c15="http://schemas.microsoft.com/office/drawing/2012/chart" uri="{02D57815-91ED-43cb-92C2-25804820EDAC}">
                        <c15:formulaRef>
                          <c15:sqref>'[HumDemLAB-survival-Persian Region.xlsx]Values'!$U$2:$U$3</c15:sqref>
                        </c15:formulaRef>
                      </c:ext>
                    </c:extLst>
                    <c:strCache>
                      <c:ptCount val="2"/>
                      <c:pt idx="0">
                        <c:v>l(x)</c:v>
                      </c:pt>
                      <c:pt idx="1">
                        <c:v> 85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Region.xlsx]Values'!$U$4:$U$16</c15:sqref>
                        </c15:formulaRef>
                      </c:ext>
                    </c:extLst>
                    <c:numCache>
                      <c:formatCode>0</c:formatCode>
                      <c:ptCount val="13"/>
                      <c:pt idx="0">
                        <c:v>8074.7070699363521</c:v>
                      </c:pt>
                      <c:pt idx="1">
                        <c:v>10340.233323834047</c:v>
                      </c:pt>
                      <c:pt idx="2">
                        <c:v>12517.337199650261</c:v>
                      </c:pt>
                      <c:pt idx="3">
                        <c:v>14920.653142438501</c:v>
                      </c:pt>
                      <c:pt idx="4">
                        <c:v>17685.972048700562</c:v>
                      </c:pt>
                      <c:pt idx="5">
                        <c:v>20351.99724697354</c:v>
                      </c:pt>
                      <c:pt idx="6">
                        <c:v>22636.27184219304</c:v>
                      </c:pt>
                      <c:pt idx="7">
                        <c:v>29753.355587478218</c:v>
                      </c:pt>
                      <c:pt idx="8">
                        <c:v>33806.957333256636</c:v>
                      </c:pt>
                      <c:pt idx="9">
                        <c:v>37358.827539164071</c:v>
                      </c:pt>
                      <c:pt idx="10">
                        <c:v>42244.020967065175</c:v>
                      </c:pt>
                      <c:pt idx="11">
                        <c:v>46197.763440367169</c:v>
                      </c:pt>
                      <c:pt idx="12">
                        <c:v>49483.119048247521</c:v>
                      </c:pt>
                    </c:numCache>
                  </c:numRef>
                </c:val>
                <c:smooth val="0"/>
                <c:extLst xmlns:c15="http://schemas.microsoft.com/office/drawing/2012/chart">
                  <c:ext xmlns:c16="http://schemas.microsoft.com/office/drawing/2014/chart" uri="{C3380CC4-5D6E-409C-BE32-E72D297353CC}">
                    <c16:uniqueId val="{00000013-14E5-BC46-8574-66DAC40E80A8}"/>
                  </c:ext>
                </c:extLst>
              </c15:ser>
            </c15:filteredLineSeries>
            <c15:filteredLineSeries>
              <c15:ser>
                <c:idx val="40"/>
                <c:order val="19"/>
                <c:tx>
                  <c:strRef>
                    <c:extLst xmlns:c15="http://schemas.microsoft.com/office/drawing/2012/chart">
                      <c:ext xmlns:c15="http://schemas.microsoft.com/office/drawing/2012/chart" uri="{02D57815-91ED-43cb-92C2-25804820EDAC}">
                        <c15:formulaRef>
                          <c15:sqref>'[HumDemLAB-survival-Persian Region.xlsx]Values'!$V$2:$V$3</c15:sqref>
                        </c15:formulaRef>
                      </c:ext>
                    </c:extLst>
                    <c:strCache>
                      <c:ptCount val="2"/>
                      <c:pt idx="0">
                        <c:v>l(x)</c:v>
                      </c:pt>
                      <c:pt idx="1">
                        <c:v> 90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Region.xlsx]Values'!$V$4:$V$16</c15:sqref>
                        </c15:formulaRef>
                      </c:ext>
                    </c:extLst>
                    <c:numCache>
                      <c:formatCode>0</c:formatCode>
                      <c:ptCount val="13"/>
                      <c:pt idx="0">
                        <c:v>2420.0384129984982</c:v>
                      </c:pt>
                      <c:pt idx="1">
                        <c:v>3163.0057894511692</c:v>
                      </c:pt>
                      <c:pt idx="2">
                        <c:v>3868.6065783727172</c:v>
                      </c:pt>
                      <c:pt idx="3">
                        <c:v>4688.1201090936283</c:v>
                      </c:pt>
                      <c:pt idx="4">
                        <c:v>5639.6178190881192</c:v>
                      </c:pt>
                      <c:pt idx="5">
                        <c:v>6499.7536354959702</c:v>
                      </c:pt>
                      <c:pt idx="6">
                        <c:v>7763.5327969526115</c:v>
                      </c:pt>
                      <c:pt idx="7">
                        <c:v>10728.04267115885</c:v>
                      </c:pt>
                      <c:pt idx="8">
                        <c:v>11756.678214609079</c:v>
                      </c:pt>
                      <c:pt idx="9">
                        <c:v>13266.0379886379</c:v>
                      </c:pt>
                      <c:pt idx="10">
                        <c:v>15359.65141338558</c:v>
                      </c:pt>
                      <c:pt idx="11">
                        <c:v>17283.254819103549</c:v>
                      </c:pt>
                      <c:pt idx="12">
                        <c:v>17631.05912752384</c:v>
                      </c:pt>
                    </c:numCache>
                  </c:numRef>
                </c:val>
                <c:smooth val="0"/>
                <c:extLst xmlns:c15="http://schemas.microsoft.com/office/drawing/2012/chart">
                  <c:ext xmlns:c16="http://schemas.microsoft.com/office/drawing/2014/chart" uri="{C3380CC4-5D6E-409C-BE32-E72D297353CC}">
                    <c16:uniqueId val="{00000014-14E5-BC46-8574-66DAC40E80A8}"/>
                  </c:ext>
                </c:extLst>
              </c15:ser>
            </c15:filteredLineSeries>
            <c15:filteredLineSeries>
              <c15:ser>
                <c:idx val="41"/>
                <c:order val="20"/>
                <c:tx>
                  <c:strRef>
                    <c:extLst xmlns:c15="http://schemas.microsoft.com/office/drawing/2012/chart">
                      <c:ext xmlns:c15="http://schemas.microsoft.com/office/drawing/2012/chart" uri="{02D57815-91ED-43cb-92C2-25804820EDAC}">
                        <c15:formulaRef>
                          <c15:sqref>'[HumDemLAB-survival-Persian Region.xlsx]Values'!$W$2:$W$3</c15:sqref>
                        </c15:formulaRef>
                      </c:ext>
                    </c:extLst>
                    <c:strCache>
                      <c:ptCount val="2"/>
                      <c:pt idx="0">
                        <c:v>l(x)</c:v>
                      </c:pt>
                      <c:pt idx="1">
                        <c:v> 95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Region.xlsx]Values'!$W$4:$W$16</c15:sqref>
                        </c15:formulaRef>
                      </c:ext>
                    </c:extLst>
                    <c:numCache>
                      <c:formatCode>0</c:formatCode>
                      <c:ptCount val="13"/>
                      <c:pt idx="0">
                        <c:v>517.31683903207397</c:v>
                      </c:pt>
                      <c:pt idx="1">
                        <c:v>673.93030271881082</c:v>
                      </c:pt>
                      <c:pt idx="2">
                        <c:v>820.5271781869867</c:v>
                      </c:pt>
                      <c:pt idx="3">
                        <c:v>996.3377953010247</c:v>
                      </c:pt>
                      <c:pt idx="4">
                        <c:v>1199.7697597174449</c:v>
                      </c:pt>
                      <c:pt idx="5">
                        <c:v>1362.5636931905883</c:v>
                      </c:pt>
                      <c:pt idx="6">
                        <c:v>1766.0088848137559</c:v>
                      </c:pt>
                      <c:pt idx="7">
                        <c:v>2578.5625946069381</c:v>
                      </c:pt>
                      <c:pt idx="8">
                        <c:v>2594.3678242985152</c:v>
                      </c:pt>
                      <c:pt idx="9">
                        <c:v>3015.2899552214749</c:v>
                      </c:pt>
                      <c:pt idx="10">
                        <c:v>3527.1781761773982</c:v>
                      </c:pt>
                      <c:pt idx="11">
                        <c:v>4138.1870200032899</c:v>
                      </c:pt>
                      <c:pt idx="12">
                        <c:v>3705.1912176196188</c:v>
                      </c:pt>
                    </c:numCache>
                  </c:numRef>
                </c:val>
                <c:smooth val="0"/>
                <c:extLst xmlns:c15="http://schemas.microsoft.com/office/drawing/2012/chart">
                  <c:ext xmlns:c16="http://schemas.microsoft.com/office/drawing/2014/chart" uri="{C3380CC4-5D6E-409C-BE32-E72D297353CC}">
                    <c16:uniqueId val="{00000015-14E5-BC46-8574-66DAC40E80A8}"/>
                  </c:ext>
                </c:extLst>
              </c15:ser>
            </c15:filteredLineSeries>
            <c15:filteredLineSeries>
              <c15:ser>
                <c:idx val="0"/>
                <c:order val="21"/>
                <c:tx>
                  <c:strRef>
                    <c:extLst xmlns:c15="http://schemas.microsoft.com/office/drawing/2012/chart">
                      <c:ext xmlns:c15="http://schemas.microsoft.com/office/drawing/2012/chart" uri="{02D57815-91ED-43cb-92C2-25804820EDAC}">
                        <c15:formulaRef>
                          <c15:sqref>'[HumDemLAB-survival-Persian Region.xlsx]Values'!$B$2:$B$3</c15:sqref>
                        </c15:formulaRef>
                      </c:ext>
                    </c:extLst>
                    <c:strCache>
                      <c:ptCount val="2"/>
                      <c:pt idx="0">
                        <c:v>Periodo</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val>
                <c:smooth val="0"/>
                <c:extLst xmlns:c15="http://schemas.microsoft.com/office/drawing/2012/chart">
                  <c:ext xmlns:c16="http://schemas.microsoft.com/office/drawing/2014/chart" uri="{C3380CC4-5D6E-409C-BE32-E72D297353CC}">
                    <c16:uniqueId val="{00000016-14E5-BC46-8574-66DAC40E80A8}"/>
                  </c:ext>
                </c:extLst>
              </c15:ser>
            </c15:filteredLineSeries>
            <c15:filteredLineSeries>
              <c15:ser>
                <c:idx val="1"/>
                <c:order val="22"/>
                <c:tx>
                  <c:strRef>
                    <c:extLst xmlns:c15="http://schemas.microsoft.com/office/drawing/2012/chart">
                      <c:ext xmlns:c15="http://schemas.microsoft.com/office/drawing/2012/chart" uri="{02D57815-91ED-43cb-92C2-25804820EDAC}">
                        <c15:formulaRef>
                          <c15:sqref>'[HumDemLAB-survival-Persian Region.xlsx]Values'!$D$2:$D$3</c15:sqref>
                        </c15:formulaRef>
                      </c:ext>
                    </c:extLst>
                    <c:strCache>
                      <c:ptCount val="2"/>
                      <c:pt idx="0">
                        <c:v>l(x)</c:v>
                      </c:pt>
                      <c:pt idx="1">
                        <c:v>  0</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Region.xlsx]Values'!$D$4:$D$16</c15:sqref>
                        </c15:formulaRef>
                      </c:ext>
                    </c:extLst>
                    <c:numCache>
                      <c:formatCode>0</c:formatCode>
                      <c:ptCount val="13"/>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pt idx="12">
                        <c:v>300000</c:v>
                      </c:pt>
                    </c:numCache>
                  </c:numRef>
                </c:val>
                <c:smooth val="0"/>
                <c:extLst xmlns:c15="http://schemas.microsoft.com/office/drawing/2012/chart">
                  <c:ext xmlns:c16="http://schemas.microsoft.com/office/drawing/2014/chart" uri="{C3380CC4-5D6E-409C-BE32-E72D297353CC}">
                    <c16:uniqueId val="{00000017-14E5-BC46-8574-66DAC40E80A8}"/>
                  </c:ext>
                </c:extLst>
              </c15:ser>
            </c15:filteredLineSeries>
            <c15:filteredLineSeries>
              <c15:ser>
                <c:idx val="2"/>
                <c:order val="23"/>
                <c:tx>
                  <c:strRef>
                    <c:extLst xmlns:c15="http://schemas.microsoft.com/office/drawing/2012/chart">
                      <c:ext xmlns:c15="http://schemas.microsoft.com/office/drawing/2012/chart" uri="{02D57815-91ED-43cb-92C2-25804820EDAC}">
                        <c15:formulaRef>
                          <c15:sqref>'[HumDemLAB-survival-Persian Region.xlsx]Values'!$E$2:$E$3</c15:sqref>
                        </c15:formulaRef>
                      </c:ext>
                    </c:extLst>
                    <c:strCache>
                      <c:ptCount val="2"/>
                      <c:pt idx="0">
                        <c:v>l(x)</c:v>
                      </c:pt>
                      <c:pt idx="1">
                        <c:v>  5</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Region.xlsx]Values'!$E$4:$E$16</c15:sqref>
                        </c15:formulaRef>
                      </c:ext>
                    </c:extLst>
                    <c:numCache>
                      <c:formatCode>0</c:formatCode>
                      <c:ptCount val="13"/>
                      <c:pt idx="0">
                        <c:v>194608.67488810941</c:v>
                      </c:pt>
                      <c:pt idx="1">
                        <c:v>207618.86354982539</c:v>
                      </c:pt>
                      <c:pt idx="2">
                        <c:v>218459.52368373249</c:v>
                      </c:pt>
                      <c:pt idx="3">
                        <c:v>227284.00650640787</c:v>
                      </c:pt>
                      <c:pt idx="4">
                        <c:v>235679.15891443158</c:v>
                      </c:pt>
                      <c:pt idx="5">
                        <c:v>244091.15095827758</c:v>
                      </c:pt>
                      <c:pt idx="6">
                        <c:v>251763.13313591137</c:v>
                      </c:pt>
                      <c:pt idx="7">
                        <c:v>259064.66999394749</c:v>
                      </c:pt>
                      <c:pt idx="8">
                        <c:v>265473.45250314748</c:v>
                      </c:pt>
                      <c:pt idx="9">
                        <c:v>269880.80401318311</c:v>
                      </c:pt>
                      <c:pt idx="10">
                        <c:v>273547.52703932248</c:v>
                      </c:pt>
                      <c:pt idx="11">
                        <c:v>276934.16409040568</c:v>
                      </c:pt>
                      <c:pt idx="12">
                        <c:v>279744.96354990662</c:v>
                      </c:pt>
                    </c:numCache>
                  </c:numRef>
                </c:val>
                <c:smooth val="0"/>
                <c:extLst xmlns:c15="http://schemas.microsoft.com/office/drawing/2012/chart">
                  <c:ext xmlns:c16="http://schemas.microsoft.com/office/drawing/2014/chart" uri="{C3380CC4-5D6E-409C-BE32-E72D297353CC}">
                    <c16:uniqueId val="{00000018-14E5-BC46-8574-66DAC40E80A8}"/>
                  </c:ext>
                </c:extLst>
              </c15:ser>
            </c15:filteredLineSeries>
            <c15:filteredLineSeries>
              <c15:ser>
                <c:idx val="3"/>
                <c:order val="24"/>
                <c:tx>
                  <c:strRef>
                    <c:extLst xmlns:c15="http://schemas.microsoft.com/office/drawing/2012/chart">
                      <c:ext xmlns:c15="http://schemas.microsoft.com/office/drawing/2012/chart" uri="{02D57815-91ED-43cb-92C2-25804820EDAC}">
                        <c15:formulaRef>
                          <c15:sqref>'[HumDemLAB-survival-Persian Region.xlsx]Values'!$F$2:$F$3</c15:sqref>
                        </c15:formulaRef>
                      </c:ext>
                    </c:extLst>
                    <c:strCache>
                      <c:ptCount val="2"/>
                      <c:pt idx="0">
                        <c:v>l(x)</c:v>
                      </c:pt>
                      <c:pt idx="1">
                        <c:v> 10</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Region.xlsx]Values'!$F$4:$F$16</c15:sqref>
                        </c15:formulaRef>
                      </c:ext>
                    </c:extLst>
                    <c:numCache>
                      <c:formatCode>0</c:formatCode>
                      <c:ptCount val="13"/>
                      <c:pt idx="0">
                        <c:v>185342.99473023901</c:v>
                      </c:pt>
                      <c:pt idx="1">
                        <c:v>199476.70101387019</c:v>
                      </c:pt>
                      <c:pt idx="2">
                        <c:v>211347.23092783059</c:v>
                      </c:pt>
                      <c:pt idx="3">
                        <c:v>221100.7108880849</c:v>
                      </c:pt>
                      <c:pt idx="4">
                        <c:v>230309.69445327821</c:v>
                      </c:pt>
                      <c:pt idx="5">
                        <c:v>239421.856724332</c:v>
                      </c:pt>
                      <c:pt idx="6">
                        <c:v>247776.26188583538</c:v>
                      </c:pt>
                      <c:pt idx="7">
                        <c:v>255750.83970902782</c:v>
                      </c:pt>
                      <c:pt idx="8">
                        <c:v>262714.43446809769</c:v>
                      </c:pt>
                      <c:pt idx="9">
                        <c:v>267486.21001407155</c:v>
                      </c:pt>
                      <c:pt idx="10">
                        <c:v>271423.44764876494</c:v>
                      </c:pt>
                      <c:pt idx="11">
                        <c:v>275067.38066107029</c:v>
                      </c:pt>
                      <c:pt idx="12">
                        <c:v>278174.89934177557</c:v>
                      </c:pt>
                    </c:numCache>
                  </c:numRef>
                </c:val>
                <c:smooth val="0"/>
                <c:extLst xmlns:c15="http://schemas.microsoft.com/office/drawing/2012/chart">
                  <c:ext xmlns:c16="http://schemas.microsoft.com/office/drawing/2014/chart" uri="{C3380CC4-5D6E-409C-BE32-E72D297353CC}">
                    <c16:uniqueId val="{00000019-14E5-BC46-8574-66DAC40E80A8}"/>
                  </c:ext>
                </c:extLst>
              </c15:ser>
            </c15:filteredLineSeries>
            <c15:filteredLineSeries>
              <c15:ser>
                <c:idx val="4"/>
                <c:order val="25"/>
                <c:tx>
                  <c:strRef>
                    <c:extLst xmlns:c15="http://schemas.microsoft.com/office/drawing/2012/chart">
                      <c:ext xmlns:c15="http://schemas.microsoft.com/office/drawing/2012/chart" uri="{02D57815-91ED-43cb-92C2-25804820EDAC}">
                        <c15:formulaRef>
                          <c15:sqref>'[HumDemLAB-survival-Persian Region.xlsx]Values'!$G$2:$G$3</c15:sqref>
                        </c15:formulaRef>
                      </c:ext>
                    </c:extLst>
                    <c:strCache>
                      <c:ptCount val="2"/>
                      <c:pt idx="0">
                        <c:v>l(x)</c:v>
                      </c:pt>
                      <c:pt idx="1">
                        <c:v> 15</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Region.xlsx]Values'!$G$4:$G$16</c15:sqref>
                        </c15:formulaRef>
                      </c:ext>
                    </c:extLst>
                    <c:numCache>
                      <c:formatCode>0</c:formatCode>
                      <c:ptCount val="13"/>
                      <c:pt idx="0">
                        <c:v>179674.72315657619</c:v>
                      </c:pt>
                      <c:pt idx="1">
                        <c:v>194308.9069852567</c:v>
                      </c:pt>
                      <c:pt idx="2">
                        <c:v>206689.14978860278</c:v>
                      </c:pt>
                      <c:pt idx="3">
                        <c:v>216941.90284271739</c:v>
                      </c:pt>
                      <c:pt idx="4">
                        <c:v>226611.7970620555</c:v>
                      </c:pt>
                      <c:pt idx="5">
                        <c:v>236140.46845690021</c:v>
                      </c:pt>
                      <c:pt idx="6">
                        <c:v>244550.31648703804</c:v>
                      </c:pt>
                      <c:pt idx="7">
                        <c:v>253254.52843504489</c:v>
                      </c:pt>
                      <c:pt idx="8">
                        <c:v>260690.55480346442</c:v>
                      </c:pt>
                      <c:pt idx="9">
                        <c:v>265715.39890076371</c:v>
                      </c:pt>
                      <c:pt idx="10">
                        <c:v>269850.08640666091</c:v>
                      </c:pt>
                      <c:pt idx="11">
                        <c:v>273683.79247641977</c:v>
                      </c:pt>
                      <c:pt idx="12">
                        <c:v>276997.29029453249</c:v>
                      </c:pt>
                    </c:numCache>
                  </c:numRef>
                </c:val>
                <c:smooth val="0"/>
                <c:extLst xmlns:c15="http://schemas.microsoft.com/office/drawing/2012/chart">
                  <c:ext xmlns:c16="http://schemas.microsoft.com/office/drawing/2014/chart" uri="{C3380CC4-5D6E-409C-BE32-E72D297353CC}">
                    <c16:uniqueId val="{0000001A-14E5-BC46-8574-66DAC40E80A8}"/>
                  </c:ext>
                </c:extLst>
              </c15:ser>
            </c15:filteredLineSeries>
            <c15:filteredLineSeries>
              <c15:ser>
                <c:idx val="5"/>
                <c:order val="26"/>
                <c:tx>
                  <c:strRef>
                    <c:extLst xmlns:c15="http://schemas.microsoft.com/office/drawing/2012/chart">
                      <c:ext xmlns:c15="http://schemas.microsoft.com/office/drawing/2012/chart" uri="{02D57815-91ED-43cb-92C2-25804820EDAC}">
                        <c15:formulaRef>
                          <c15:sqref>'[HumDemLAB-survival-Persian Region.xlsx]Values'!$H$2:$H$3</c15:sqref>
                        </c15:formulaRef>
                      </c:ext>
                    </c:extLst>
                    <c:strCache>
                      <c:ptCount val="2"/>
                      <c:pt idx="0">
                        <c:v>l(x)</c:v>
                      </c:pt>
                      <c:pt idx="1">
                        <c:v> 20</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Region.xlsx]Values'!$H$4:$H$16</c15:sqref>
                        </c15:formulaRef>
                      </c:ext>
                    </c:extLst>
                    <c:numCache>
                      <c:formatCode>0</c:formatCode>
                      <c:ptCount val="13"/>
                      <c:pt idx="0">
                        <c:v>173245.1838720162</c:v>
                      </c:pt>
                      <c:pt idx="1">
                        <c:v>188210.496316017</c:v>
                      </c:pt>
                      <c:pt idx="2">
                        <c:v>200975.27807817151</c:v>
                      </c:pt>
                      <c:pt idx="3">
                        <c:v>211644.1050943188</c:v>
                      </c:pt>
                      <c:pt idx="4">
                        <c:v>221727.602958086</c:v>
                      </c:pt>
                      <c:pt idx="5">
                        <c:v>231649.78695918689</c:v>
                      </c:pt>
                      <c:pt idx="6">
                        <c:v>236417.0344334477</c:v>
                      </c:pt>
                      <c:pt idx="7">
                        <c:v>247593.53609335399</c:v>
                      </c:pt>
                      <c:pt idx="8">
                        <c:v>257623.93758957979</c:v>
                      </c:pt>
                      <c:pt idx="9">
                        <c:v>263002.67288346647</c:v>
                      </c:pt>
                      <c:pt idx="10">
                        <c:v>267412.53172896331</c:v>
                      </c:pt>
                      <c:pt idx="11">
                        <c:v>271504.53111545229</c:v>
                      </c:pt>
                      <c:pt idx="12">
                        <c:v>275164.6817028363</c:v>
                      </c:pt>
                    </c:numCache>
                  </c:numRef>
                </c:val>
                <c:smooth val="0"/>
                <c:extLst xmlns:c15="http://schemas.microsoft.com/office/drawing/2012/chart">
                  <c:ext xmlns:c16="http://schemas.microsoft.com/office/drawing/2014/chart" uri="{C3380CC4-5D6E-409C-BE32-E72D297353CC}">
                    <c16:uniqueId val="{0000001B-14E5-BC46-8574-66DAC40E80A8}"/>
                  </c:ext>
                </c:extLst>
              </c15:ser>
            </c15:filteredLineSeries>
            <c15:filteredLineSeries>
              <c15:ser>
                <c:idx val="6"/>
                <c:order val="27"/>
                <c:tx>
                  <c:strRef>
                    <c:extLst xmlns:c15="http://schemas.microsoft.com/office/drawing/2012/chart">
                      <c:ext xmlns:c15="http://schemas.microsoft.com/office/drawing/2012/chart" uri="{02D57815-91ED-43cb-92C2-25804820EDAC}">
                        <c15:formulaRef>
                          <c15:sqref>'[HumDemLAB-survival-Persian Region.xlsx]Values'!$I$2:$I$3</c15:sqref>
                        </c15:formulaRef>
                      </c:ext>
                    </c:extLst>
                    <c:strCache>
                      <c:ptCount val="2"/>
                      <c:pt idx="0">
                        <c:v>l(x)</c:v>
                      </c:pt>
                      <c:pt idx="1">
                        <c:v> 25</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Region.xlsx]Values'!$I$4:$I$16</c15:sqref>
                        </c15:formulaRef>
                      </c:ext>
                    </c:extLst>
                    <c:numCache>
                      <c:formatCode>0</c:formatCode>
                      <c:ptCount val="13"/>
                      <c:pt idx="0">
                        <c:v>166406.9315944241</c:v>
                      </c:pt>
                      <c:pt idx="1">
                        <c:v>181590.8400938361</c:v>
                      </c:pt>
                      <c:pt idx="2">
                        <c:v>194641.15373190428</c:v>
                      </c:pt>
                      <c:pt idx="3">
                        <c:v>205632.7473599028</c:v>
                      </c:pt>
                      <c:pt idx="4">
                        <c:v>216046.19164930622</c:v>
                      </c:pt>
                      <c:pt idx="5">
                        <c:v>226294.27408477402</c:v>
                      </c:pt>
                      <c:pt idx="6">
                        <c:v>226390.0999652789</c:v>
                      </c:pt>
                      <c:pt idx="7">
                        <c:v>240171.09852019238</c:v>
                      </c:pt>
                      <c:pt idx="8">
                        <c:v>253651.92206403188</c:v>
                      </c:pt>
                      <c:pt idx="9">
                        <c:v>259381.48443989342</c:v>
                      </c:pt>
                      <c:pt idx="10">
                        <c:v>264052.46895121073</c:v>
                      </c:pt>
                      <c:pt idx="11">
                        <c:v>268396.5361290127</c:v>
                      </c:pt>
                      <c:pt idx="12">
                        <c:v>272628.59737418039</c:v>
                      </c:pt>
                    </c:numCache>
                  </c:numRef>
                </c:val>
                <c:smooth val="0"/>
                <c:extLst xmlns:c15="http://schemas.microsoft.com/office/drawing/2012/chart">
                  <c:ext xmlns:c16="http://schemas.microsoft.com/office/drawing/2014/chart" uri="{C3380CC4-5D6E-409C-BE32-E72D297353CC}">
                    <c16:uniqueId val="{0000001C-14E5-BC46-8574-66DAC40E80A8}"/>
                  </c:ext>
                </c:extLst>
              </c15:ser>
            </c15:filteredLineSeries>
            <c15:filteredLineSeries>
              <c15:ser>
                <c:idx val="7"/>
                <c:order val="28"/>
                <c:tx>
                  <c:strRef>
                    <c:extLst xmlns:c15="http://schemas.microsoft.com/office/drawing/2012/chart">
                      <c:ext xmlns:c15="http://schemas.microsoft.com/office/drawing/2012/chart" uri="{02D57815-91ED-43cb-92C2-25804820EDAC}">
                        <c15:formulaRef>
                          <c15:sqref>'[HumDemLAB-survival-Persian Region.xlsx]Values'!$J$2:$J$3</c15:sqref>
                        </c15:formulaRef>
                      </c:ext>
                    </c:extLst>
                    <c:strCache>
                      <c:ptCount val="2"/>
                      <c:pt idx="0">
                        <c:v>l(x)</c:v>
                      </c:pt>
                      <c:pt idx="1">
                        <c:v> 30</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Region.xlsx]Values'!$J$4:$J$16</c15:sqref>
                        </c15:formulaRef>
                      </c:ext>
                    </c:extLst>
                    <c:numCache>
                      <c:formatCode>0</c:formatCode>
                      <c:ptCount val="13"/>
                      <c:pt idx="0">
                        <c:v>159145.60710358139</c:v>
                      </c:pt>
                      <c:pt idx="1">
                        <c:v>174504.2255309778</c:v>
                      </c:pt>
                      <c:pt idx="2">
                        <c:v>187823.8668564235</c:v>
                      </c:pt>
                      <c:pt idx="3">
                        <c:v>199140.84082695207</c:v>
                      </c:pt>
                      <c:pt idx="4">
                        <c:v>209896.876953775</c:v>
                      </c:pt>
                      <c:pt idx="5">
                        <c:v>220488.65982826042</c:v>
                      </c:pt>
                      <c:pt idx="6">
                        <c:v>216750.73474951542</c:v>
                      </c:pt>
                      <c:pt idx="7">
                        <c:v>232893.64638207722</c:v>
                      </c:pt>
                      <c:pt idx="8">
                        <c:v>249371.2716032232</c:v>
                      </c:pt>
                      <c:pt idx="9">
                        <c:v>255511.00202724349</c:v>
                      </c:pt>
                      <c:pt idx="10">
                        <c:v>260508.25103673531</c:v>
                      </c:pt>
                      <c:pt idx="11">
                        <c:v>265171.53096838773</c:v>
                      </c:pt>
                      <c:pt idx="12">
                        <c:v>269971.52310146904</c:v>
                      </c:pt>
                    </c:numCache>
                  </c:numRef>
                </c:val>
                <c:smooth val="0"/>
                <c:extLst xmlns:c15="http://schemas.microsoft.com/office/drawing/2012/chart">
                  <c:ext xmlns:c16="http://schemas.microsoft.com/office/drawing/2014/chart" uri="{C3380CC4-5D6E-409C-BE32-E72D297353CC}">
                    <c16:uniqueId val="{0000001D-14E5-BC46-8574-66DAC40E80A8}"/>
                  </c:ext>
                </c:extLst>
              </c15:ser>
            </c15:filteredLineSeries>
            <c15:filteredLineSeries>
              <c15:ser>
                <c:idx val="8"/>
                <c:order val="29"/>
                <c:tx>
                  <c:strRef>
                    <c:extLst xmlns:c15="http://schemas.microsoft.com/office/drawing/2012/chart">
                      <c:ext xmlns:c15="http://schemas.microsoft.com/office/drawing/2012/chart" uri="{02D57815-91ED-43cb-92C2-25804820EDAC}">
                        <c15:formulaRef>
                          <c15:sqref>'[HumDemLAB-survival-Persian Region.xlsx]Values'!$K$2:$K$3</c15:sqref>
                        </c15:formulaRef>
                      </c:ext>
                    </c:extLst>
                    <c:strCache>
                      <c:ptCount val="2"/>
                      <c:pt idx="0">
                        <c:v>l(x)</c:v>
                      </c:pt>
                      <c:pt idx="1">
                        <c:v> 35</c:v>
                      </c:pt>
                    </c:strCache>
                  </c:strRef>
                </c:tx>
                <c:spPr>
                  <a:ln w="28575" cap="rnd">
                    <a:solidFill>
                      <a:schemeClr val="accent3">
                        <a:lumMod val="60000"/>
                      </a:schemeClr>
                    </a:solidFill>
                    <a:round/>
                  </a:ln>
                  <a:effectLst/>
                </c:spPr>
                <c:marker>
                  <c:symbol val="circle"/>
                  <c:size val="5"/>
                  <c:spPr>
                    <a:solidFill>
                      <a:schemeClr val="accent3">
                        <a:lumMod val="60000"/>
                      </a:schemeClr>
                    </a:solidFill>
                    <a:ln w="9525">
                      <a:solidFill>
                        <a:schemeClr val="accent3">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Region.xlsx]Values'!$K$4:$K$16</c15:sqref>
                        </c15:formulaRef>
                      </c:ext>
                    </c:extLst>
                    <c:numCache>
                      <c:formatCode>0</c:formatCode>
                      <c:ptCount val="13"/>
                      <c:pt idx="0">
                        <c:v>151225.26768289201</c:v>
                      </c:pt>
                      <c:pt idx="1">
                        <c:v>166748.72199176121</c:v>
                      </c:pt>
                      <c:pt idx="2">
                        <c:v>180341.45556441089</c:v>
                      </c:pt>
                      <c:pt idx="3">
                        <c:v>192005.0411071259</c:v>
                      </c:pt>
                      <c:pt idx="4">
                        <c:v>203135.09552896098</c:v>
                      </c:pt>
                      <c:pt idx="5">
                        <c:v>214105.13788566121</c:v>
                      </c:pt>
                      <c:pt idx="6">
                        <c:v>207957.44461409631</c:v>
                      </c:pt>
                      <c:pt idx="7">
                        <c:v>225912.55230494242</c:v>
                      </c:pt>
                      <c:pt idx="8">
                        <c:v>244634.09624400872</c:v>
                      </c:pt>
                      <c:pt idx="9">
                        <c:v>251212.1315631264</c:v>
                      </c:pt>
                      <c:pt idx="10">
                        <c:v>256552.2284598588</c:v>
                      </c:pt>
                      <c:pt idx="11">
                        <c:v>261553.60873222811</c:v>
                      </c:pt>
                      <c:pt idx="12">
                        <c:v>266958.17897709575</c:v>
                      </c:pt>
                    </c:numCache>
                  </c:numRef>
                </c:val>
                <c:smooth val="0"/>
                <c:extLst xmlns:c15="http://schemas.microsoft.com/office/drawing/2012/chart">
                  <c:ext xmlns:c16="http://schemas.microsoft.com/office/drawing/2014/chart" uri="{C3380CC4-5D6E-409C-BE32-E72D297353CC}">
                    <c16:uniqueId val="{0000001E-14E5-BC46-8574-66DAC40E80A8}"/>
                  </c:ext>
                </c:extLst>
              </c15:ser>
            </c15:filteredLineSeries>
            <c15:filteredLineSeries>
              <c15:ser>
                <c:idx val="9"/>
                <c:order val="30"/>
                <c:tx>
                  <c:strRef>
                    <c:extLst xmlns:c15="http://schemas.microsoft.com/office/drawing/2012/chart">
                      <c:ext xmlns:c15="http://schemas.microsoft.com/office/drawing/2012/chart" uri="{02D57815-91ED-43cb-92C2-25804820EDAC}">
                        <c15:formulaRef>
                          <c15:sqref>'[HumDemLAB-survival-Persian Region.xlsx]Values'!$L$2:$L$3</c15:sqref>
                        </c15:formulaRef>
                      </c:ext>
                    </c:extLst>
                    <c:strCache>
                      <c:ptCount val="2"/>
                      <c:pt idx="0">
                        <c:v>l(x)</c:v>
                      </c:pt>
                      <c:pt idx="1">
                        <c:v> 40</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Region.xlsx]Values'!$L$4:$L$16</c15:sqref>
                        </c15:formulaRef>
                      </c:ext>
                    </c:extLst>
                    <c:numCache>
                      <c:formatCode>0</c:formatCode>
                      <c:ptCount val="13"/>
                      <c:pt idx="0">
                        <c:v>142501.54828706331</c:v>
                      </c:pt>
                      <c:pt idx="1">
                        <c:v>158132.62596709811</c:v>
                      </c:pt>
                      <c:pt idx="2">
                        <c:v>171967.41192999211</c:v>
                      </c:pt>
                      <c:pt idx="3">
                        <c:v>183972.8146705479</c:v>
                      </c:pt>
                      <c:pt idx="4">
                        <c:v>195490.03312481008</c:v>
                      </c:pt>
                      <c:pt idx="5">
                        <c:v>206859.0216958939</c:v>
                      </c:pt>
                      <c:pt idx="6">
                        <c:v>200306.3003775698</c:v>
                      </c:pt>
                      <c:pt idx="7">
                        <c:v>219419.28647642268</c:v>
                      </c:pt>
                      <c:pt idx="8">
                        <c:v>239149.19203125039</c:v>
                      </c:pt>
                      <c:pt idx="9">
                        <c:v>246193.94971417397</c:v>
                      </c:pt>
                      <c:pt idx="10">
                        <c:v>251903.22341099521</c:v>
                      </c:pt>
                      <c:pt idx="11">
                        <c:v>257257.21450868799</c:v>
                      </c:pt>
                      <c:pt idx="12">
                        <c:v>263338.28217847209</c:v>
                      </c:pt>
                    </c:numCache>
                  </c:numRef>
                </c:val>
                <c:smooth val="0"/>
                <c:extLst xmlns:c15="http://schemas.microsoft.com/office/drawing/2012/chart">
                  <c:ext xmlns:c16="http://schemas.microsoft.com/office/drawing/2014/chart" uri="{C3380CC4-5D6E-409C-BE32-E72D297353CC}">
                    <c16:uniqueId val="{0000001F-14E5-BC46-8574-66DAC40E80A8}"/>
                  </c:ext>
                </c:extLst>
              </c15:ser>
            </c15:filteredLineSeries>
            <c15:filteredLineSeries>
              <c15:ser>
                <c:idx val="10"/>
                <c:order val="31"/>
                <c:tx>
                  <c:strRef>
                    <c:extLst xmlns:c15="http://schemas.microsoft.com/office/drawing/2012/chart">
                      <c:ext xmlns:c15="http://schemas.microsoft.com/office/drawing/2012/chart" uri="{02D57815-91ED-43cb-92C2-25804820EDAC}">
                        <c15:formulaRef>
                          <c15:sqref>'[HumDemLAB-survival-Persian Region.xlsx]Values'!$M$2:$M$3</c15:sqref>
                        </c15:formulaRef>
                      </c:ext>
                    </c:extLst>
                    <c:strCache>
                      <c:ptCount val="2"/>
                      <c:pt idx="0">
                        <c:v>l(x)</c:v>
                      </c:pt>
                      <c:pt idx="1">
                        <c:v> 45</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Region.xlsx]Values'!$M$4:$M$16</c15:sqref>
                        </c15:formulaRef>
                      </c:ext>
                    </c:extLst>
                    <c:numCache>
                      <c:formatCode>0</c:formatCode>
                      <c:ptCount val="13"/>
                      <c:pt idx="0">
                        <c:v>132636.83923060639</c:v>
                      </c:pt>
                      <c:pt idx="1">
                        <c:v>148299.2996355948</c:v>
                      </c:pt>
                      <c:pt idx="2">
                        <c:v>162303.01705406548</c:v>
                      </c:pt>
                      <c:pt idx="3">
                        <c:v>174613.92435884228</c:v>
                      </c:pt>
                      <c:pt idx="4">
                        <c:v>186507.08274196082</c:v>
                      </c:pt>
                      <c:pt idx="5">
                        <c:v>198276.90236778109</c:v>
                      </c:pt>
                      <c:pt idx="6">
                        <c:v>192140.99683667807</c:v>
                      </c:pt>
                      <c:pt idx="7">
                        <c:v>212236.99746061751</c:v>
                      </c:pt>
                      <c:pt idx="8">
                        <c:v>232435.70148883958</c:v>
                      </c:pt>
                      <c:pt idx="9">
                        <c:v>239963.06331087393</c:v>
                      </c:pt>
                      <c:pt idx="10">
                        <c:v>246059.97090774291</c:v>
                      </c:pt>
                      <c:pt idx="11">
                        <c:v>251771.90488419059</c:v>
                      </c:pt>
                      <c:pt idx="12">
                        <c:v>258645.11789198022</c:v>
                      </c:pt>
                    </c:numCache>
                  </c:numRef>
                </c:val>
                <c:smooth val="0"/>
                <c:extLst xmlns:c15="http://schemas.microsoft.com/office/drawing/2012/chart">
                  <c:ext xmlns:c16="http://schemas.microsoft.com/office/drawing/2014/chart" uri="{C3380CC4-5D6E-409C-BE32-E72D297353CC}">
                    <c16:uniqueId val="{00000020-14E5-BC46-8574-66DAC40E80A8}"/>
                  </c:ext>
                </c:extLst>
              </c15:ser>
            </c15:filteredLineSeries>
            <c15:filteredLineSeries>
              <c15:ser>
                <c:idx val="11"/>
                <c:order val="32"/>
                <c:tx>
                  <c:strRef>
                    <c:extLst xmlns:c15="http://schemas.microsoft.com/office/drawing/2012/chart">
                      <c:ext xmlns:c15="http://schemas.microsoft.com/office/drawing/2012/chart" uri="{02D57815-91ED-43cb-92C2-25804820EDAC}">
                        <c15:formulaRef>
                          <c15:sqref>'[HumDemLAB-survival-Persian Region.xlsx]Values'!$N$2:$N$3</c15:sqref>
                        </c15:formulaRef>
                      </c:ext>
                    </c:extLst>
                    <c:strCache>
                      <c:ptCount val="2"/>
                      <c:pt idx="0">
                        <c:v>l(x)</c:v>
                      </c:pt>
                      <c:pt idx="1">
                        <c:v> 50</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Region.xlsx]Values'!$N$4:$N$16</c15:sqref>
                        </c15:formulaRef>
                      </c:ext>
                    </c:extLst>
                    <c:numCache>
                      <c:formatCode>0</c:formatCode>
                      <c:ptCount val="13"/>
                      <c:pt idx="0">
                        <c:v>121563.43759428739</c:v>
                      </c:pt>
                      <c:pt idx="1">
                        <c:v>137079.38304521691</c:v>
                      </c:pt>
                      <c:pt idx="2">
                        <c:v>151102.12336471319</c:v>
                      </c:pt>
                      <c:pt idx="3">
                        <c:v>163607.1373870426</c:v>
                      </c:pt>
                      <c:pt idx="4">
                        <c:v>175795.7138787224</c:v>
                      </c:pt>
                      <c:pt idx="5">
                        <c:v>187906.4477629422</c:v>
                      </c:pt>
                      <c:pt idx="6">
                        <c:v>182453.86038208549</c:v>
                      </c:pt>
                      <c:pt idx="7">
                        <c:v>203488.56708920572</c:v>
                      </c:pt>
                      <c:pt idx="8">
                        <c:v>223891.04033749629</c:v>
                      </c:pt>
                      <c:pt idx="9">
                        <c:v>231909.13049951888</c:v>
                      </c:pt>
                      <c:pt idx="10">
                        <c:v>238391.38945385453</c:v>
                      </c:pt>
                      <c:pt idx="11">
                        <c:v>244466.50584512879</c:v>
                      </c:pt>
                      <c:pt idx="12">
                        <c:v>252236.23363213098</c:v>
                      </c:pt>
                    </c:numCache>
                  </c:numRef>
                </c:val>
                <c:smooth val="0"/>
                <c:extLst xmlns:c15="http://schemas.microsoft.com/office/drawing/2012/chart">
                  <c:ext xmlns:c16="http://schemas.microsoft.com/office/drawing/2014/chart" uri="{C3380CC4-5D6E-409C-BE32-E72D297353CC}">
                    <c16:uniqueId val="{00000021-14E5-BC46-8574-66DAC40E80A8}"/>
                  </c:ext>
                </c:extLst>
              </c15:ser>
            </c15:filteredLineSeries>
            <c15:filteredLineSeries>
              <c15:ser>
                <c:idx val="12"/>
                <c:order val="33"/>
                <c:tx>
                  <c:strRef>
                    <c:extLst xmlns:c15="http://schemas.microsoft.com/office/drawing/2012/chart">
                      <c:ext xmlns:c15="http://schemas.microsoft.com/office/drawing/2012/chart" uri="{02D57815-91ED-43cb-92C2-25804820EDAC}">
                        <c15:formulaRef>
                          <c15:sqref>'[HumDemLAB-survival-Persian Region.xlsx]Values'!$O$2:$O$3</c15:sqref>
                        </c15:formulaRef>
                      </c:ext>
                    </c:extLst>
                    <c:strCache>
                      <c:ptCount val="2"/>
                      <c:pt idx="0">
                        <c:v>l(x)</c:v>
                      </c:pt>
                      <c:pt idx="1">
                        <c:v> 55</c:v>
                      </c:pt>
                    </c:strCache>
                  </c:strRef>
                </c:tx>
                <c:spPr>
                  <a:ln w="28575" cap="rnd">
                    <a:solidFill>
                      <a:schemeClr val="accent1">
                        <a:lumMod val="80000"/>
                        <a:lumOff val="20000"/>
                      </a:schemeClr>
                    </a:solid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Region.xlsx]Values'!$O$4:$O$16</c15:sqref>
                        </c15:formulaRef>
                      </c:ext>
                    </c:extLst>
                    <c:numCache>
                      <c:formatCode>0</c:formatCode>
                      <c:ptCount val="13"/>
                      <c:pt idx="0">
                        <c:v>108463.01066539731</c:v>
                      </c:pt>
                      <c:pt idx="1">
                        <c:v>123526.46980504261</c:v>
                      </c:pt>
                      <c:pt idx="2">
                        <c:v>137312.30808143102</c:v>
                      </c:pt>
                      <c:pt idx="3">
                        <c:v>149800.3302923</c:v>
                      </c:pt>
                      <c:pt idx="4">
                        <c:v>162127.05914142198</c:v>
                      </c:pt>
                      <c:pt idx="5">
                        <c:v>174436.1041827751</c:v>
                      </c:pt>
                      <c:pt idx="6">
                        <c:v>169671.70786502451</c:v>
                      </c:pt>
                      <c:pt idx="7">
                        <c:v>191751.2245975023</c:v>
                      </c:pt>
                      <c:pt idx="8">
                        <c:v>212176.48929500772</c:v>
                      </c:pt>
                      <c:pt idx="9">
                        <c:v>220729.34363731041</c:v>
                      </c:pt>
                      <c:pt idx="10">
                        <c:v>227634.81868595359</c:v>
                      </c:pt>
                      <c:pt idx="11">
                        <c:v>234077.41852983448</c:v>
                      </c:pt>
                      <c:pt idx="12">
                        <c:v>242930.86613463832</c:v>
                      </c:pt>
                    </c:numCache>
                  </c:numRef>
                </c:val>
                <c:smooth val="0"/>
                <c:extLst xmlns:c15="http://schemas.microsoft.com/office/drawing/2012/chart">
                  <c:ext xmlns:c16="http://schemas.microsoft.com/office/drawing/2014/chart" uri="{C3380CC4-5D6E-409C-BE32-E72D297353CC}">
                    <c16:uniqueId val="{00000022-14E5-BC46-8574-66DAC40E80A8}"/>
                  </c:ext>
                </c:extLst>
              </c15:ser>
            </c15:filteredLineSeries>
            <c15:filteredLineSeries>
              <c15:ser>
                <c:idx val="13"/>
                <c:order val="34"/>
                <c:tx>
                  <c:strRef>
                    <c:extLst xmlns:c15="http://schemas.microsoft.com/office/drawing/2012/chart">
                      <c:ext xmlns:c15="http://schemas.microsoft.com/office/drawing/2012/chart" uri="{02D57815-91ED-43cb-92C2-25804820EDAC}">
                        <c15:formulaRef>
                          <c15:sqref>'[HumDemLAB-survival-Persian Region.xlsx]Values'!$P$2:$P$3</c15:sqref>
                        </c15:formulaRef>
                      </c:ext>
                    </c:extLst>
                    <c:strCache>
                      <c:ptCount val="2"/>
                      <c:pt idx="0">
                        <c:v>l(x)</c:v>
                      </c:pt>
                      <c:pt idx="1">
                        <c:v> 60</c:v>
                      </c:pt>
                    </c:strCache>
                  </c:strRef>
                </c:tx>
                <c:spPr>
                  <a:ln w="285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Region.xlsx]Values'!$P$4:$P$16</c15:sqref>
                        </c15:formulaRef>
                      </c:ext>
                    </c:extLst>
                    <c:numCache>
                      <c:formatCode>0</c:formatCode>
                      <c:ptCount val="13"/>
                      <c:pt idx="0">
                        <c:v>93113.014439797305</c:v>
                      </c:pt>
                      <c:pt idx="1">
                        <c:v>107308.8802090445</c:v>
                      </c:pt>
                      <c:pt idx="2">
                        <c:v>120522.58221033341</c:v>
                      </c:pt>
                      <c:pt idx="3">
                        <c:v>132707.4276016783</c:v>
                      </c:pt>
                      <c:pt idx="4">
                        <c:v>144957.6281897469</c:v>
                      </c:pt>
                      <c:pt idx="5">
                        <c:v>157318.47085382999</c:v>
                      </c:pt>
                      <c:pt idx="6">
                        <c:v>153564.7851498352</c:v>
                      </c:pt>
                      <c:pt idx="7">
                        <c:v>176527.24680960667</c:v>
                      </c:pt>
                      <c:pt idx="8">
                        <c:v>196680.0421240436</c:v>
                      </c:pt>
                      <c:pt idx="9">
                        <c:v>205758.53537359968</c:v>
                      </c:pt>
                      <c:pt idx="10">
                        <c:v>213149.49835543701</c:v>
                      </c:pt>
                      <c:pt idx="11">
                        <c:v>219971.47870494489</c:v>
                      </c:pt>
                      <c:pt idx="12">
                        <c:v>229912.44594223899</c:v>
                      </c:pt>
                    </c:numCache>
                  </c:numRef>
                </c:val>
                <c:smooth val="0"/>
                <c:extLst xmlns:c15="http://schemas.microsoft.com/office/drawing/2012/chart">
                  <c:ext xmlns:c16="http://schemas.microsoft.com/office/drawing/2014/chart" uri="{C3380CC4-5D6E-409C-BE32-E72D297353CC}">
                    <c16:uniqueId val="{00000023-14E5-BC46-8574-66DAC40E80A8}"/>
                  </c:ext>
                </c:extLst>
              </c15:ser>
            </c15:filteredLineSeries>
            <c15:filteredLineSeries>
              <c15:ser>
                <c:idx val="14"/>
                <c:order val="35"/>
                <c:tx>
                  <c:strRef>
                    <c:extLst xmlns:c15="http://schemas.microsoft.com/office/drawing/2012/chart">
                      <c:ext xmlns:c15="http://schemas.microsoft.com/office/drawing/2012/chart" uri="{02D57815-91ED-43cb-92C2-25804820EDAC}">
                        <c15:formulaRef>
                          <c15:sqref>'[HumDemLAB-survival-Persian Region.xlsx]Values'!$Q$2:$Q$3</c15:sqref>
                        </c15:formulaRef>
                      </c:ext>
                    </c:extLst>
                    <c:strCache>
                      <c:ptCount val="2"/>
                      <c:pt idx="0">
                        <c:v>l(x)</c:v>
                      </c:pt>
                      <c:pt idx="1">
                        <c:v> 65</c:v>
                      </c:pt>
                    </c:strCache>
                  </c:strRef>
                </c:tx>
                <c:spPr>
                  <a:ln w="28575" cap="rnd">
                    <a:solidFill>
                      <a:schemeClr val="accent3">
                        <a:lumMod val="80000"/>
                        <a:lumOff val="20000"/>
                      </a:schemeClr>
                    </a:solid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Region.xlsx]Values'!$Q$4:$Q$16</c15:sqref>
                        </c15:formulaRef>
                      </c:ext>
                    </c:extLst>
                    <c:numCache>
                      <c:formatCode>0</c:formatCode>
                      <c:ptCount val="13"/>
                      <c:pt idx="0">
                        <c:v>75537.094527156994</c:v>
                      </c:pt>
                      <c:pt idx="1">
                        <c:v>88329.193199877001</c:v>
                      </c:pt>
                      <c:pt idx="2">
                        <c:v>100448.79639094809</c:v>
                      </c:pt>
                      <c:pt idx="3">
                        <c:v>111856.2169134609</c:v>
                      </c:pt>
                      <c:pt idx="4">
                        <c:v>123574.23317098751</c:v>
                      </c:pt>
                      <c:pt idx="5">
                        <c:v>135515.90607276501</c:v>
                      </c:pt>
                      <c:pt idx="6">
                        <c:v>133901.3873682853</c:v>
                      </c:pt>
                      <c:pt idx="7">
                        <c:v>155921.1048501652</c:v>
                      </c:pt>
                      <c:pt idx="8">
                        <c:v>175462.17194445961</c:v>
                      </c:pt>
                      <c:pt idx="9">
                        <c:v>185033.78912730861</c:v>
                      </c:pt>
                      <c:pt idx="10">
                        <c:v>192686.70514152013</c:v>
                      </c:pt>
                      <c:pt idx="11">
                        <c:v>199916.34023717299</c:v>
                      </c:pt>
                      <c:pt idx="12">
                        <c:v>210804.78021740611</c:v>
                      </c:pt>
                    </c:numCache>
                  </c:numRef>
                </c:val>
                <c:smooth val="0"/>
                <c:extLst xmlns:c15="http://schemas.microsoft.com/office/drawing/2012/chart">
                  <c:ext xmlns:c16="http://schemas.microsoft.com/office/drawing/2014/chart" uri="{C3380CC4-5D6E-409C-BE32-E72D297353CC}">
                    <c16:uniqueId val="{00000024-14E5-BC46-8574-66DAC40E80A8}"/>
                  </c:ext>
                </c:extLst>
              </c15:ser>
            </c15:filteredLineSeries>
            <c15:filteredLineSeries>
              <c15:ser>
                <c:idx val="15"/>
                <c:order val="36"/>
                <c:tx>
                  <c:strRef>
                    <c:extLst xmlns:c15="http://schemas.microsoft.com/office/drawing/2012/chart">
                      <c:ext xmlns:c15="http://schemas.microsoft.com/office/drawing/2012/chart" uri="{02D57815-91ED-43cb-92C2-25804820EDAC}">
                        <c15:formulaRef>
                          <c15:sqref>'[HumDemLAB-survival-Persian Region.xlsx]Values'!$R$2:$R$3</c15:sqref>
                        </c15:formulaRef>
                      </c:ext>
                    </c:extLst>
                    <c:strCache>
                      <c:ptCount val="2"/>
                      <c:pt idx="0">
                        <c:v>l(x)</c:v>
                      </c:pt>
                      <c:pt idx="1">
                        <c:v> 70</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Region.xlsx]Values'!$R$4:$R$16</c15:sqref>
                        </c15:formulaRef>
                      </c:ext>
                    </c:extLst>
                    <c:numCache>
                      <c:formatCode>0</c:formatCode>
                      <c:ptCount val="13"/>
                      <c:pt idx="0">
                        <c:v>56716.270440661203</c:v>
                      </c:pt>
                      <c:pt idx="1">
                        <c:v>67374.0376868616</c:v>
                      </c:pt>
                      <c:pt idx="2">
                        <c:v>77689.083348011802</c:v>
                      </c:pt>
                      <c:pt idx="3">
                        <c:v>87589.151227904003</c:v>
                      </c:pt>
                      <c:pt idx="4">
                        <c:v>98008.486479896208</c:v>
                      </c:pt>
                      <c:pt idx="5">
                        <c:v>108746.27573042299</c:v>
                      </c:pt>
                      <c:pt idx="6">
                        <c:v>109088.9300573795</c:v>
                      </c:pt>
                      <c:pt idx="7">
                        <c:v>129138.99942720201</c:v>
                      </c:pt>
                      <c:pt idx="8">
                        <c:v>147302.184553923</c:v>
                      </c:pt>
                      <c:pt idx="9">
                        <c:v>157000.5966711815</c:v>
                      </c:pt>
                      <c:pt idx="10">
                        <c:v>164773.84113023389</c:v>
                      </c:pt>
                      <c:pt idx="11">
                        <c:v>172109.12412510271</c:v>
                      </c:pt>
                      <c:pt idx="12">
                        <c:v>183501.2371199521</c:v>
                      </c:pt>
                    </c:numCache>
                  </c:numRef>
                </c:val>
                <c:smooth val="0"/>
                <c:extLst xmlns:c15="http://schemas.microsoft.com/office/drawing/2012/chart">
                  <c:ext xmlns:c16="http://schemas.microsoft.com/office/drawing/2014/chart" uri="{C3380CC4-5D6E-409C-BE32-E72D297353CC}">
                    <c16:uniqueId val="{00000025-14E5-BC46-8574-66DAC40E80A8}"/>
                  </c:ext>
                </c:extLst>
              </c15:ser>
            </c15:filteredLineSeries>
            <c15:filteredLineSeries>
              <c15:ser>
                <c:idx val="16"/>
                <c:order val="37"/>
                <c:tx>
                  <c:strRef>
                    <c:extLst xmlns:c15="http://schemas.microsoft.com/office/drawing/2012/chart">
                      <c:ext xmlns:c15="http://schemas.microsoft.com/office/drawing/2012/chart" uri="{02D57815-91ED-43cb-92C2-25804820EDAC}">
                        <c15:formulaRef>
                          <c15:sqref>'[HumDemLAB-survival-Persian Region.xlsx]Values'!$S$2:$S$3</c15:sqref>
                        </c15:formulaRef>
                      </c:ext>
                    </c:extLst>
                    <c:strCache>
                      <c:ptCount val="2"/>
                      <c:pt idx="0">
                        <c:v>l(x)</c:v>
                      </c:pt>
                      <c:pt idx="1">
                        <c:v> 75</c:v>
                      </c:pt>
                    </c:strCache>
                  </c:strRef>
                </c:tx>
                <c:spPr>
                  <a:ln w="28575" cap="rnd">
                    <a:solidFill>
                      <a:schemeClr val="accent5">
                        <a:lumMod val="80000"/>
                        <a:lumOff val="20000"/>
                      </a:schemeClr>
                    </a:solid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Region.xlsx]Values'!$S$4:$S$16</c15:sqref>
                        </c15:formulaRef>
                      </c:ext>
                    </c:extLst>
                    <c:numCache>
                      <c:formatCode>0</c:formatCode>
                      <c:ptCount val="13"/>
                      <c:pt idx="0">
                        <c:v>37077.525218203722</c:v>
                      </c:pt>
                      <c:pt idx="1">
                        <c:v>45082.36198603642</c:v>
                      </c:pt>
                      <c:pt idx="2">
                        <c:v>52839.321432120996</c:v>
                      </c:pt>
                      <c:pt idx="3">
                        <c:v>60491.616949869946</c:v>
                      </c:pt>
                      <c:pt idx="4">
                        <c:v>68814.772015733703</c:v>
                      </c:pt>
                      <c:pt idx="5">
                        <c:v>77249.530126131896</c:v>
                      </c:pt>
                      <c:pt idx="6">
                        <c:v>78965.5394060213</c:v>
                      </c:pt>
                      <c:pt idx="7">
                        <c:v>96117.176883781009</c:v>
                      </c:pt>
                      <c:pt idx="8">
                        <c:v>109848.23055644031</c:v>
                      </c:pt>
                      <c:pt idx="9">
                        <c:v>118441.09299610471</c:v>
                      </c:pt>
                      <c:pt idx="10">
                        <c:v>126385.6692252701</c:v>
                      </c:pt>
                      <c:pt idx="11">
                        <c:v>133294.22389740052</c:v>
                      </c:pt>
                      <c:pt idx="12">
                        <c:v>144680.29462946008</c:v>
                      </c:pt>
                    </c:numCache>
                  </c:numRef>
                </c:val>
                <c:smooth val="0"/>
                <c:extLst xmlns:c15="http://schemas.microsoft.com/office/drawing/2012/chart">
                  <c:ext xmlns:c16="http://schemas.microsoft.com/office/drawing/2014/chart" uri="{C3380CC4-5D6E-409C-BE32-E72D297353CC}">
                    <c16:uniqueId val="{00000026-14E5-BC46-8574-66DAC40E80A8}"/>
                  </c:ext>
                </c:extLst>
              </c15:ser>
            </c15:filteredLineSeries>
            <c15:filteredLineSeries>
              <c15:ser>
                <c:idx val="17"/>
                <c:order val="38"/>
                <c:tx>
                  <c:strRef>
                    <c:extLst xmlns:c15="http://schemas.microsoft.com/office/drawing/2012/chart">
                      <c:ext xmlns:c15="http://schemas.microsoft.com/office/drawing/2012/chart" uri="{02D57815-91ED-43cb-92C2-25804820EDAC}">
                        <c15:formulaRef>
                          <c15:sqref>'[HumDemLAB-survival-Persian Region.xlsx]Values'!$T$2:$T$3</c15:sqref>
                        </c15:formulaRef>
                      </c:ext>
                    </c:extLst>
                    <c:strCache>
                      <c:ptCount val="2"/>
                      <c:pt idx="0">
                        <c:v>l(x)</c:v>
                      </c:pt>
                      <c:pt idx="1">
                        <c:v> 80</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Region.xlsx]Values'!$T$4:$T$16</c15:sqref>
                        </c15:formulaRef>
                      </c:ext>
                    </c:extLst>
                    <c:numCache>
                      <c:formatCode>0</c:formatCode>
                      <c:ptCount val="13"/>
                      <c:pt idx="0">
                        <c:v>19831.155523529618</c:v>
                      </c:pt>
                      <c:pt idx="1">
                        <c:v>24744.873468664879</c:v>
                      </c:pt>
                      <c:pt idx="2">
                        <c:v>29485.417063292611</c:v>
                      </c:pt>
                      <c:pt idx="3">
                        <c:v>34435.591330674928</c:v>
                      </c:pt>
                      <c:pt idx="4">
                        <c:v>39926.720481209151</c:v>
                      </c:pt>
                      <c:pt idx="5">
                        <c:v>45464.17899139729</c:v>
                      </c:pt>
                      <c:pt idx="6">
                        <c:v>47958.894200645489</c:v>
                      </c:pt>
                      <c:pt idx="7">
                        <c:v>60408.327115909102</c:v>
                      </c:pt>
                      <c:pt idx="8">
                        <c:v>69334.245840357093</c:v>
                      </c:pt>
                      <c:pt idx="9">
                        <c:v>75020.046641357796</c:v>
                      </c:pt>
                      <c:pt idx="10">
                        <c:v>82088.602943190897</c:v>
                      </c:pt>
                      <c:pt idx="11">
                        <c:v>87794.868770919391</c:v>
                      </c:pt>
                      <c:pt idx="12">
                        <c:v>95530.089993832196</c:v>
                      </c:pt>
                    </c:numCache>
                  </c:numRef>
                </c:val>
                <c:smooth val="0"/>
                <c:extLst xmlns:c15="http://schemas.microsoft.com/office/drawing/2012/chart">
                  <c:ext xmlns:c16="http://schemas.microsoft.com/office/drawing/2014/chart" uri="{C3380CC4-5D6E-409C-BE32-E72D297353CC}">
                    <c16:uniqueId val="{00000027-14E5-BC46-8574-66DAC40E80A8}"/>
                  </c:ext>
                </c:extLst>
              </c15:ser>
            </c15:filteredLineSeries>
            <c15:filteredLineSeries>
              <c15:ser>
                <c:idx val="18"/>
                <c:order val="39"/>
                <c:tx>
                  <c:strRef>
                    <c:extLst xmlns:c15="http://schemas.microsoft.com/office/drawing/2012/chart">
                      <c:ext xmlns:c15="http://schemas.microsoft.com/office/drawing/2012/chart" uri="{02D57815-91ED-43cb-92C2-25804820EDAC}">
                        <c15:formulaRef>
                          <c15:sqref>'[HumDemLAB-survival-Persian Region.xlsx]Values'!$U$2:$U$3</c15:sqref>
                        </c15:formulaRef>
                      </c:ext>
                    </c:extLst>
                    <c:strCache>
                      <c:ptCount val="2"/>
                      <c:pt idx="0">
                        <c:v>l(x)</c:v>
                      </c:pt>
                      <c:pt idx="1">
                        <c:v> 85</c:v>
                      </c:pt>
                    </c:strCache>
                  </c:strRef>
                </c:tx>
                <c:spPr>
                  <a:ln w="28575" cap="rnd">
                    <a:solidFill>
                      <a:schemeClr val="accent1">
                        <a:lumMod val="80000"/>
                      </a:schemeClr>
                    </a:solidFill>
                    <a:round/>
                  </a:ln>
                  <a:effectLst/>
                </c:spPr>
                <c:marker>
                  <c:symbol val="circle"/>
                  <c:size val="5"/>
                  <c:spPr>
                    <a:solidFill>
                      <a:schemeClr val="accent1">
                        <a:lumMod val="80000"/>
                      </a:schemeClr>
                    </a:solidFill>
                    <a:ln w="9525">
                      <a:solidFill>
                        <a:schemeClr val="accent1">
                          <a:lumMod val="8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Region.xlsx]Values'!$U$4:$U$16</c15:sqref>
                        </c15:formulaRef>
                      </c:ext>
                    </c:extLst>
                    <c:numCache>
                      <c:formatCode>0</c:formatCode>
                      <c:ptCount val="13"/>
                      <c:pt idx="0">
                        <c:v>8074.7070699363521</c:v>
                      </c:pt>
                      <c:pt idx="1">
                        <c:v>10340.233323834047</c:v>
                      </c:pt>
                      <c:pt idx="2">
                        <c:v>12517.337199650261</c:v>
                      </c:pt>
                      <c:pt idx="3">
                        <c:v>14920.653142438501</c:v>
                      </c:pt>
                      <c:pt idx="4">
                        <c:v>17685.972048700562</c:v>
                      </c:pt>
                      <c:pt idx="5">
                        <c:v>20351.99724697354</c:v>
                      </c:pt>
                      <c:pt idx="6">
                        <c:v>22636.27184219304</c:v>
                      </c:pt>
                      <c:pt idx="7">
                        <c:v>29753.355587478218</c:v>
                      </c:pt>
                      <c:pt idx="8">
                        <c:v>33806.957333256636</c:v>
                      </c:pt>
                      <c:pt idx="9">
                        <c:v>37358.827539164071</c:v>
                      </c:pt>
                      <c:pt idx="10">
                        <c:v>42244.020967065175</c:v>
                      </c:pt>
                      <c:pt idx="11">
                        <c:v>46197.763440367169</c:v>
                      </c:pt>
                      <c:pt idx="12">
                        <c:v>49483.119048247521</c:v>
                      </c:pt>
                    </c:numCache>
                  </c:numRef>
                </c:val>
                <c:smooth val="0"/>
                <c:extLst xmlns:c15="http://schemas.microsoft.com/office/drawing/2012/chart">
                  <c:ext xmlns:c16="http://schemas.microsoft.com/office/drawing/2014/chart" uri="{C3380CC4-5D6E-409C-BE32-E72D297353CC}">
                    <c16:uniqueId val="{00000028-14E5-BC46-8574-66DAC40E80A8}"/>
                  </c:ext>
                </c:extLst>
              </c15:ser>
            </c15:filteredLineSeries>
            <c15:filteredLineSeries>
              <c15:ser>
                <c:idx val="19"/>
                <c:order val="40"/>
                <c:tx>
                  <c:strRef>
                    <c:extLst xmlns:c15="http://schemas.microsoft.com/office/drawing/2012/chart">
                      <c:ext xmlns:c15="http://schemas.microsoft.com/office/drawing/2012/chart" uri="{02D57815-91ED-43cb-92C2-25804820EDAC}">
                        <c15:formulaRef>
                          <c15:sqref>'[HumDemLAB-survival-Persian Region.xlsx]Values'!$V$2:$V$3</c15:sqref>
                        </c15:formulaRef>
                      </c:ext>
                    </c:extLst>
                    <c:strCache>
                      <c:ptCount val="2"/>
                      <c:pt idx="0">
                        <c:v>l(x)</c:v>
                      </c:pt>
                      <c:pt idx="1">
                        <c:v> 90</c:v>
                      </c:pt>
                    </c:strCache>
                  </c:strRef>
                </c:tx>
                <c:spPr>
                  <a:ln w="28575" cap="rnd">
                    <a:solidFill>
                      <a:schemeClr val="accent2">
                        <a:lumMod val="80000"/>
                      </a:schemeClr>
                    </a:solidFill>
                    <a:round/>
                  </a:ln>
                  <a:effectLst/>
                </c:spPr>
                <c:marker>
                  <c:symbol val="circle"/>
                  <c:size val="5"/>
                  <c:spPr>
                    <a:solidFill>
                      <a:schemeClr val="accent2">
                        <a:lumMod val="80000"/>
                      </a:schemeClr>
                    </a:solidFill>
                    <a:ln w="9525">
                      <a:solidFill>
                        <a:schemeClr val="accent2">
                          <a:lumMod val="8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Region.xlsx]Values'!$V$4:$V$16</c15:sqref>
                        </c15:formulaRef>
                      </c:ext>
                    </c:extLst>
                    <c:numCache>
                      <c:formatCode>0</c:formatCode>
                      <c:ptCount val="13"/>
                      <c:pt idx="0">
                        <c:v>2420.0384129984982</c:v>
                      </c:pt>
                      <c:pt idx="1">
                        <c:v>3163.0057894511692</c:v>
                      </c:pt>
                      <c:pt idx="2">
                        <c:v>3868.6065783727172</c:v>
                      </c:pt>
                      <c:pt idx="3">
                        <c:v>4688.1201090936283</c:v>
                      </c:pt>
                      <c:pt idx="4">
                        <c:v>5639.6178190881192</c:v>
                      </c:pt>
                      <c:pt idx="5">
                        <c:v>6499.7536354959702</c:v>
                      </c:pt>
                      <c:pt idx="6">
                        <c:v>7763.5327969526115</c:v>
                      </c:pt>
                      <c:pt idx="7">
                        <c:v>10728.04267115885</c:v>
                      </c:pt>
                      <c:pt idx="8">
                        <c:v>11756.678214609079</c:v>
                      </c:pt>
                      <c:pt idx="9">
                        <c:v>13266.0379886379</c:v>
                      </c:pt>
                      <c:pt idx="10">
                        <c:v>15359.65141338558</c:v>
                      </c:pt>
                      <c:pt idx="11">
                        <c:v>17283.254819103549</c:v>
                      </c:pt>
                      <c:pt idx="12">
                        <c:v>17631.05912752384</c:v>
                      </c:pt>
                    </c:numCache>
                  </c:numRef>
                </c:val>
                <c:smooth val="0"/>
                <c:extLst xmlns:c15="http://schemas.microsoft.com/office/drawing/2012/chart">
                  <c:ext xmlns:c16="http://schemas.microsoft.com/office/drawing/2014/chart" uri="{C3380CC4-5D6E-409C-BE32-E72D297353CC}">
                    <c16:uniqueId val="{00000029-14E5-BC46-8574-66DAC40E80A8}"/>
                  </c:ext>
                </c:extLst>
              </c15:ser>
            </c15:filteredLineSeries>
            <c15:filteredLineSeries>
              <c15:ser>
                <c:idx val="20"/>
                <c:order val="41"/>
                <c:tx>
                  <c:strRef>
                    <c:extLst xmlns:c15="http://schemas.microsoft.com/office/drawing/2012/chart">
                      <c:ext xmlns:c15="http://schemas.microsoft.com/office/drawing/2012/chart" uri="{02D57815-91ED-43cb-92C2-25804820EDAC}">
                        <c15:formulaRef>
                          <c15:sqref>'[HumDemLAB-survival-Persian Region.xlsx]Values'!$W$2:$W$3</c15:sqref>
                        </c15:formulaRef>
                      </c:ext>
                    </c:extLst>
                    <c:strCache>
                      <c:ptCount val="2"/>
                      <c:pt idx="0">
                        <c:v>l(x)</c:v>
                      </c:pt>
                      <c:pt idx="1">
                        <c:v> 95</c:v>
                      </c:pt>
                    </c:strCache>
                  </c:strRef>
                </c:tx>
                <c:spPr>
                  <a:ln w="28575" cap="rnd">
                    <a:solidFill>
                      <a:schemeClr val="accent3">
                        <a:lumMod val="80000"/>
                      </a:schemeClr>
                    </a:solidFill>
                    <a:round/>
                  </a:ln>
                  <a:effectLst/>
                </c:spPr>
                <c:marker>
                  <c:symbol val="circle"/>
                  <c:size val="5"/>
                  <c:spPr>
                    <a:solidFill>
                      <a:schemeClr val="accent3">
                        <a:lumMod val="80000"/>
                      </a:schemeClr>
                    </a:solidFill>
                    <a:ln w="9525">
                      <a:solidFill>
                        <a:schemeClr val="accent3">
                          <a:lumMod val="8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Region.xlsx]Values'!$W$4:$W$16</c15:sqref>
                        </c15:formulaRef>
                      </c:ext>
                    </c:extLst>
                    <c:numCache>
                      <c:formatCode>0</c:formatCode>
                      <c:ptCount val="13"/>
                      <c:pt idx="0">
                        <c:v>517.31683903207397</c:v>
                      </c:pt>
                      <c:pt idx="1">
                        <c:v>673.93030271881082</c:v>
                      </c:pt>
                      <c:pt idx="2">
                        <c:v>820.5271781869867</c:v>
                      </c:pt>
                      <c:pt idx="3">
                        <c:v>996.3377953010247</c:v>
                      </c:pt>
                      <c:pt idx="4">
                        <c:v>1199.7697597174449</c:v>
                      </c:pt>
                      <c:pt idx="5">
                        <c:v>1362.5636931905883</c:v>
                      </c:pt>
                      <c:pt idx="6">
                        <c:v>1766.0088848137559</c:v>
                      </c:pt>
                      <c:pt idx="7">
                        <c:v>2578.5625946069381</c:v>
                      </c:pt>
                      <c:pt idx="8">
                        <c:v>2594.3678242985152</c:v>
                      </c:pt>
                      <c:pt idx="9">
                        <c:v>3015.2899552214749</c:v>
                      </c:pt>
                      <c:pt idx="10">
                        <c:v>3527.1781761773982</c:v>
                      </c:pt>
                      <c:pt idx="11">
                        <c:v>4138.1870200032899</c:v>
                      </c:pt>
                      <c:pt idx="12">
                        <c:v>3705.1912176196188</c:v>
                      </c:pt>
                    </c:numCache>
                  </c:numRef>
                </c:val>
                <c:smooth val="0"/>
                <c:extLst xmlns:c15="http://schemas.microsoft.com/office/drawing/2012/chart">
                  <c:ext xmlns:c16="http://schemas.microsoft.com/office/drawing/2014/chart" uri="{C3380CC4-5D6E-409C-BE32-E72D297353CC}">
                    <c16:uniqueId val="{0000002A-14E5-BC46-8574-66DAC40E80A8}"/>
                  </c:ext>
                </c:extLst>
              </c15:ser>
            </c15:filteredLineSeries>
          </c:ext>
        </c:extLst>
      </c:lineChart>
      <c:dateAx>
        <c:axId val="211907726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Anni</a:t>
                </a:r>
              </a:p>
            </c:rich>
          </c:tx>
          <c:layout>
            <c:manualLayout>
              <c:xMode val="edge"/>
              <c:yMode val="edge"/>
              <c:x val="0.47870498761575825"/>
              <c:y val="0.82836162356192111"/>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4363775"/>
        <c:crosses val="autoZero"/>
        <c:auto val="0"/>
        <c:lblOffset val="100"/>
        <c:baseTimeUnit val="days"/>
      </c:dateAx>
      <c:valAx>
        <c:axId val="21243637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l(x)</a:t>
                </a: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19077263"/>
        <c:crosses val="autoZero"/>
        <c:crossBetween val="between"/>
      </c:valAx>
    </c:plotArea>
    <c:legend>
      <c:legendPos val="b"/>
      <c:layout>
        <c:manualLayout>
          <c:xMode val="edge"/>
          <c:yMode val="edge"/>
          <c:x val="0.11554550052629421"/>
          <c:y val="0.88068915941027304"/>
          <c:w val="0.80278362909438017"/>
          <c:h val="0.1186751631170087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extLst/>
  </c:chart>
  <c:txPr>
    <a:bodyPr/>
    <a:lstStyle/>
    <a:p>
      <a:pPr>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sz="1600" u="sng" dirty="0"/>
              <a:t>Età 95 </a:t>
            </a:r>
          </a:p>
        </c:rich>
      </c:tx>
      <c:layout>
        <c:manualLayout>
          <c:xMode val="edge"/>
          <c:yMode val="edge"/>
          <c:x val="0.45015813589354031"/>
          <c:y val="2.5173339253362723E-2"/>
        </c:manualLayout>
      </c:layout>
      <c:overlay val="0"/>
    </c:title>
    <c:autoTitleDeleted val="0"/>
    <c:plotArea>
      <c:layout>
        <c:manualLayout>
          <c:layoutTarget val="inner"/>
          <c:xMode val="edge"/>
          <c:yMode val="edge"/>
          <c:x val="0.11425686318491138"/>
          <c:y val="0.12171440850353529"/>
          <c:w val="0.86879936894470844"/>
          <c:h val="0.65070066219957479"/>
        </c:manualLayout>
      </c:layout>
      <c:lineChart>
        <c:grouping val="standard"/>
        <c:varyColors val="0"/>
        <c:ser>
          <c:idx val="41"/>
          <c:order val="20"/>
          <c:tx>
            <c:strRef>
              <c:f>'[HumDemLAB-survival-Persian Region.xlsx]Values'!$W$2:$W$3</c:f>
              <c:strCache>
                <c:ptCount val="2"/>
                <c:pt idx="0">
                  <c:v>l(x)</c:v>
                </c:pt>
                <c:pt idx="1">
                  <c:v> 95</c:v>
                </c:pt>
              </c:strCache>
            </c:strRef>
          </c:tx>
          <c:spPr>
            <a:ln w="34925">
              <a:solidFill>
                <a:srgbClr val="00B0F0"/>
              </a:solidFill>
            </a:ln>
          </c:spPr>
          <c:marker>
            <c:spPr>
              <a:solidFill>
                <a:srgbClr val="00B0F0"/>
              </a:solidFill>
              <a:ln>
                <a:solidFill>
                  <a:srgbClr val="00B0F0"/>
                </a:solidFill>
              </a:ln>
            </c:spPr>
          </c:marker>
          <c:trendline>
            <c:spPr>
              <a:ln w="19050">
                <a:prstDash val="sysDot"/>
              </a:ln>
            </c:spPr>
            <c:trendlineType val="log"/>
            <c:forward val="100"/>
            <c:dispRSqr val="0"/>
            <c:dispEq val="0"/>
          </c:trendline>
          <c:cat>
            <c:numRef>
              <c:f>'[HumDemLAB-survival-Persian Region.xlsx]Values'!$B$4:$B$16</c:f>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f>'[HumDemLAB-survival-Persian Region.xlsx]Values'!$W$4:$W$16</c:f>
              <c:numCache>
                <c:formatCode>0</c:formatCode>
                <c:ptCount val="13"/>
                <c:pt idx="0">
                  <c:v>517.31683903207397</c:v>
                </c:pt>
                <c:pt idx="1">
                  <c:v>673.93030271881082</c:v>
                </c:pt>
                <c:pt idx="2">
                  <c:v>820.5271781869867</c:v>
                </c:pt>
                <c:pt idx="3">
                  <c:v>996.3377953010247</c:v>
                </c:pt>
                <c:pt idx="4">
                  <c:v>1199.7697597174449</c:v>
                </c:pt>
                <c:pt idx="5">
                  <c:v>1362.5636931905883</c:v>
                </c:pt>
                <c:pt idx="6">
                  <c:v>1766.0088848137559</c:v>
                </c:pt>
                <c:pt idx="7">
                  <c:v>2578.5625946069381</c:v>
                </c:pt>
                <c:pt idx="8">
                  <c:v>2594.3678242985152</c:v>
                </c:pt>
                <c:pt idx="9">
                  <c:v>3015.2899552214749</c:v>
                </c:pt>
                <c:pt idx="10">
                  <c:v>3527.1781761773982</c:v>
                </c:pt>
                <c:pt idx="11">
                  <c:v>4138.1870200032899</c:v>
                </c:pt>
                <c:pt idx="12">
                  <c:v>3705.1912176196188</c:v>
                </c:pt>
              </c:numCache>
            </c:numRef>
          </c:val>
          <c:smooth val="0"/>
          <c:extLst>
            <c:ext xmlns:c16="http://schemas.microsoft.com/office/drawing/2014/chart" uri="{C3380CC4-5D6E-409C-BE32-E72D297353CC}">
              <c16:uniqueId val="{00000001-1D64-ED41-A0A5-FFCF49018195}"/>
            </c:ext>
          </c:extLst>
        </c:ser>
        <c:dLbls>
          <c:showLegendKey val="0"/>
          <c:showVal val="0"/>
          <c:showCatName val="0"/>
          <c:showSerName val="0"/>
          <c:showPercent val="0"/>
          <c:showBubbleSize val="0"/>
        </c:dLbls>
        <c:marker val="1"/>
        <c:smooth val="0"/>
        <c:axId val="2119077263"/>
        <c:axId val="2124363775"/>
        <c:extLst>
          <c:ext xmlns:c15="http://schemas.microsoft.com/office/drawing/2012/chart" uri="{02D57815-91ED-43cb-92C2-25804820EDAC}">
            <c15:filteredLineSeries>
              <c15:ser>
                <c:idx val="21"/>
                <c:order val="0"/>
                <c:tx>
                  <c:strRef>
                    <c:extLst>
                      <c:ext uri="{02D57815-91ED-43cb-92C2-25804820EDAC}">
                        <c15:formulaRef>
                          <c15:sqref>'[HumDemLAB-survival-Persian Region.xlsx]Values'!$B$2:$B$3</c15:sqref>
                        </c15:formulaRef>
                      </c:ext>
                    </c:extLst>
                    <c:strCache>
                      <c:ptCount val="2"/>
                      <c:pt idx="0">
                        <c:v>Periodo</c:v>
                      </c:pt>
                    </c:strCache>
                  </c:strRef>
                </c:tx>
                <c:cat>
                  <c:numRef>
                    <c:extLst>
                      <c:ex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c:ex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val>
                <c:smooth val="0"/>
                <c:extLst>
                  <c:ext xmlns:c16="http://schemas.microsoft.com/office/drawing/2014/chart" uri="{C3380CC4-5D6E-409C-BE32-E72D297353CC}">
                    <c16:uniqueId val="{00000002-1D64-ED41-A0A5-FFCF49018195}"/>
                  </c:ext>
                </c:extLst>
              </c15:ser>
            </c15:filteredLineSeries>
            <c15:filteredLineSeries>
              <c15:ser>
                <c:idx val="22"/>
                <c:order val="1"/>
                <c:tx>
                  <c:strRef>
                    <c:extLst xmlns:c15="http://schemas.microsoft.com/office/drawing/2012/chart">
                      <c:ext xmlns:c15="http://schemas.microsoft.com/office/drawing/2012/chart" uri="{02D57815-91ED-43cb-92C2-25804820EDAC}">
                        <c15:formulaRef>
                          <c15:sqref>'[HumDemLAB-survival-Persian Region.xlsx]Values'!$D$2:$D$3</c15:sqref>
                        </c15:formulaRef>
                      </c:ext>
                    </c:extLst>
                    <c:strCache>
                      <c:ptCount val="2"/>
                      <c:pt idx="0">
                        <c:v>l(x)</c:v>
                      </c:pt>
                      <c:pt idx="1">
                        <c:v>  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Region.xlsx]Values'!$D$4:$D$16</c15:sqref>
                        </c15:formulaRef>
                      </c:ext>
                    </c:extLst>
                    <c:numCache>
                      <c:formatCode>0</c:formatCode>
                      <c:ptCount val="13"/>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pt idx="12">
                        <c:v>300000</c:v>
                      </c:pt>
                    </c:numCache>
                  </c:numRef>
                </c:val>
                <c:smooth val="0"/>
                <c:extLst xmlns:c15="http://schemas.microsoft.com/office/drawing/2012/chart">
                  <c:ext xmlns:c16="http://schemas.microsoft.com/office/drawing/2014/chart" uri="{C3380CC4-5D6E-409C-BE32-E72D297353CC}">
                    <c16:uniqueId val="{00000003-1D64-ED41-A0A5-FFCF49018195}"/>
                  </c:ext>
                </c:extLst>
              </c15:ser>
            </c15:filteredLineSeries>
            <c15:filteredLineSeries>
              <c15:ser>
                <c:idx val="23"/>
                <c:order val="2"/>
                <c:tx>
                  <c:strRef>
                    <c:extLst xmlns:c15="http://schemas.microsoft.com/office/drawing/2012/chart">
                      <c:ext xmlns:c15="http://schemas.microsoft.com/office/drawing/2012/chart" uri="{02D57815-91ED-43cb-92C2-25804820EDAC}">
                        <c15:formulaRef>
                          <c15:sqref>'[HumDemLAB-survival-Persian Region.xlsx]Values'!$E$2:$E$3</c15:sqref>
                        </c15:formulaRef>
                      </c:ext>
                    </c:extLst>
                    <c:strCache>
                      <c:ptCount val="2"/>
                      <c:pt idx="0">
                        <c:v>l(x)</c:v>
                      </c:pt>
                      <c:pt idx="1">
                        <c:v>  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Region.xlsx]Values'!$E$4:$E$16</c15:sqref>
                        </c15:formulaRef>
                      </c:ext>
                    </c:extLst>
                    <c:numCache>
                      <c:formatCode>0</c:formatCode>
                      <c:ptCount val="13"/>
                      <c:pt idx="0">
                        <c:v>194608.67488810941</c:v>
                      </c:pt>
                      <c:pt idx="1">
                        <c:v>207618.86354982539</c:v>
                      </c:pt>
                      <c:pt idx="2">
                        <c:v>218459.52368373249</c:v>
                      </c:pt>
                      <c:pt idx="3">
                        <c:v>227284.00650640787</c:v>
                      </c:pt>
                      <c:pt idx="4">
                        <c:v>235679.15891443158</c:v>
                      </c:pt>
                      <c:pt idx="5">
                        <c:v>244091.15095827758</c:v>
                      </c:pt>
                      <c:pt idx="6">
                        <c:v>251763.13313591137</c:v>
                      </c:pt>
                      <c:pt idx="7">
                        <c:v>259064.66999394749</c:v>
                      </c:pt>
                      <c:pt idx="8">
                        <c:v>265473.45250314748</c:v>
                      </c:pt>
                      <c:pt idx="9">
                        <c:v>269880.80401318311</c:v>
                      </c:pt>
                      <c:pt idx="10">
                        <c:v>273547.52703932248</c:v>
                      </c:pt>
                      <c:pt idx="11">
                        <c:v>276934.16409040568</c:v>
                      </c:pt>
                      <c:pt idx="12">
                        <c:v>279744.96354990662</c:v>
                      </c:pt>
                    </c:numCache>
                  </c:numRef>
                </c:val>
                <c:smooth val="0"/>
                <c:extLst xmlns:c15="http://schemas.microsoft.com/office/drawing/2012/chart">
                  <c:ext xmlns:c16="http://schemas.microsoft.com/office/drawing/2014/chart" uri="{C3380CC4-5D6E-409C-BE32-E72D297353CC}">
                    <c16:uniqueId val="{00000004-1D64-ED41-A0A5-FFCF49018195}"/>
                  </c:ext>
                </c:extLst>
              </c15:ser>
            </c15:filteredLineSeries>
            <c15:filteredLineSeries>
              <c15:ser>
                <c:idx val="24"/>
                <c:order val="3"/>
                <c:tx>
                  <c:strRef>
                    <c:extLst xmlns:c15="http://schemas.microsoft.com/office/drawing/2012/chart">
                      <c:ext xmlns:c15="http://schemas.microsoft.com/office/drawing/2012/chart" uri="{02D57815-91ED-43cb-92C2-25804820EDAC}">
                        <c15:formulaRef>
                          <c15:sqref>'[HumDemLAB-survival-Persian Region.xlsx]Values'!$F$2:$F$3</c15:sqref>
                        </c15:formulaRef>
                      </c:ext>
                    </c:extLst>
                    <c:strCache>
                      <c:ptCount val="2"/>
                      <c:pt idx="0">
                        <c:v>l(x)</c:v>
                      </c:pt>
                      <c:pt idx="1">
                        <c:v> 10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Region.xlsx]Values'!$F$4:$F$16</c15:sqref>
                        </c15:formulaRef>
                      </c:ext>
                    </c:extLst>
                    <c:numCache>
                      <c:formatCode>0</c:formatCode>
                      <c:ptCount val="13"/>
                      <c:pt idx="0">
                        <c:v>185342.99473023901</c:v>
                      </c:pt>
                      <c:pt idx="1">
                        <c:v>199476.70101387019</c:v>
                      </c:pt>
                      <c:pt idx="2">
                        <c:v>211347.23092783059</c:v>
                      </c:pt>
                      <c:pt idx="3">
                        <c:v>221100.7108880849</c:v>
                      </c:pt>
                      <c:pt idx="4">
                        <c:v>230309.69445327821</c:v>
                      </c:pt>
                      <c:pt idx="5">
                        <c:v>239421.856724332</c:v>
                      </c:pt>
                      <c:pt idx="6">
                        <c:v>247776.26188583538</c:v>
                      </c:pt>
                      <c:pt idx="7">
                        <c:v>255750.83970902782</c:v>
                      </c:pt>
                      <c:pt idx="8">
                        <c:v>262714.43446809769</c:v>
                      </c:pt>
                      <c:pt idx="9">
                        <c:v>267486.21001407155</c:v>
                      </c:pt>
                      <c:pt idx="10">
                        <c:v>271423.44764876494</c:v>
                      </c:pt>
                      <c:pt idx="11">
                        <c:v>275067.38066107029</c:v>
                      </c:pt>
                      <c:pt idx="12">
                        <c:v>278174.89934177557</c:v>
                      </c:pt>
                    </c:numCache>
                  </c:numRef>
                </c:val>
                <c:smooth val="0"/>
                <c:extLst xmlns:c15="http://schemas.microsoft.com/office/drawing/2012/chart">
                  <c:ext xmlns:c16="http://schemas.microsoft.com/office/drawing/2014/chart" uri="{C3380CC4-5D6E-409C-BE32-E72D297353CC}">
                    <c16:uniqueId val="{00000005-1D64-ED41-A0A5-FFCF49018195}"/>
                  </c:ext>
                </c:extLst>
              </c15:ser>
            </c15:filteredLineSeries>
            <c15:filteredLineSeries>
              <c15:ser>
                <c:idx val="25"/>
                <c:order val="4"/>
                <c:tx>
                  <c:strRef>
                    <c:extLst xmlns:c15="http://schemas.microsoft.com/office/drawing/2012/chart">
                      <c:ext xmlns:c15="http://schemas.microsoft.com/office/drawing/2012/chart" uri="{02D57815-91ED-43cb-92C2-25804820EDAC}">
                        <c15:formulaRef>
                          <c15:sqref>'[HumDemLAB-survival-Persian Region.xlsx]Values'!$G$2:$G$3</c15:sqref>
                        </c15:formulaRef>
                      </c:ext>
                    </c:extLst>
                    <c:strCache>
                      <c:ptCount val="2"/>
                      <c:pt idx="0">
                        <c:v>l(x)</c:v>
                      </c:pt>
                      <c:pt idx="1">
                        <c:v> 15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Region.xlsx]Values'!$G$4:$G$16</c15:sqref>
                        </c15:formulaRef>
                      </c:ext>
                    </c:extLst>
                    <c:numCache>
                      <c:formatCode>0</c:formatCode>
                      <c:ptCount val="13"/>
                      <c:pt idx="0">
                        <c:v>179674.72315657619</c:v>
                      </c:pt>
                      <c:pt idx="1">
                        <c:v>194308.9069852567</c:v>
                      </c:pt>
                      <c:pt idx="2">
                        <c:v>206689.14978860278</c:v>
                      </c:pt>
                      <c:pt idx="3">
                        <c:v>216941.90284271739</c:v>
                      </c:pt>
                      <c:pt idx="4">
                        <c:v>226611.7970620555</c:v>
                      </c:pt>
                      <c:pt idx="5">
                        <c:v>236140.46845690021</c:v>
                      </c:pt>
                      <c:pt idx="6">
                        <c:v>244550.31648703804</c:v>
                      </c:pt>
                      <c:pt idx="7">
                        <c:v>253254.52843504489</c:v>
                      </c:pt>
                      <c:pt idx="8">
                        <c:v>260690.55480346442</c:v>
                      </c:pt>
                      <c:pt idx="9">
                        <c:v>265715.39890076371</c:v>
                      </c:pt>
                      <c:pt idx="10">
                        <c:v>269850.08640666091</c:v>
                      </c:pt>
                      <c:pt idx="11">
                        <c:v>273683.79247641977</c:v>
                      </c:pt>
                      <c:pt idx="12">
                        <c:v>276997.29029453249</c:v>
                      </c:pt>
                    </c:numCache>
                  </c:numRef>
                </c:val>
                <c:smooth val="0"/>
                <c:extLst xmlns:c15="http://schemas.microsoft.com/office/drawing/2012/chart">
                  <c:ext xmlns:c16="http://schemas.microsoft.com/office/drawing/2014/chart" uri="{C3380CC4-5D6E-409C-BE32-E72D297353CC}">
                    <c16:uniqueId val="{00000006-1D64-ED41-A0A5-FFCF49018195}"/>
                  </c:ext>
                </c:extLst>
              </c15:ser>
            </c15:filteredLineSeries>
            <c15:filteredLineSeries>
              <c15:ser>
                <c:idx val="26"/>
                <c:order val="5"/>
                <c:tx>
                  <c:strRef>
                    <c:extLst xmlns:c15="http://schemas.microsoft.com/office/drawing/2012/chart">
                      <c:ext xmlns:c15="http://schemas.microsoft.com/office/drawing/2012/chart" uri="{02D57815-91ED-43cb-92C2-25804820EDAC}">
                        <c15:formulaRef>
                          <c15:sqref>'[HumDemLAB-survival-Persian Region.xlsx]Values'!$H$2:$H$3</c15:sqref>
                        </c15:formulaRef>
                      </c:ext>
                    </c:extLst>
                    <c:strCache>
                      <c:ptCount val="2"/>
                      <c:pt idx="0">
                        <c:v>l(x)</c:v>
                      </c:pt>
                      <c:pt idx="1">
                        <c:v> 20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Region.xlsx]Values'!$H$4:$H$16</c15:sqref>
                        </c15:formulaRef>
                      </c:ext>
                    </c:extLst>
                    <c:numCache>
                      <c:formatCode>0</c:formatCode>
                      <c:ptCount val="13"/>
                      <c:pt idx="0">
                        <c:v>173245.1838720162</c:v>
                      </c:pt>
                      <c:pt idx="1">
                        <c:v>188210.496316017</c:v>
                      </c:pt>
                      <c:pt idx="2">
                        <c:v>200975.27807817151</c:v>
                      </c:pt>
                      <c:pt idx="3">
                        <c:v>211644.1050943188</c:v>
                      </c:pt>
                      <c:pt idx="4">
                        <c:v>221727.602958086</c:v>
                      </c:pt>
                      <c:pt idx="5">
                        <c:v>231649.78695918689</c:v>
                      </c:pt>
                      <c:pt idx="6">
                        <c:v>236417.0344334477</c:v>
                      </c:pt>
                      <c:pt idx="7">
                        <c:v>247593.53609335399</c:v>
                      </c:pt>
                      <c:pt idx="8">
                        <c:v>257623.93758957979</c:v>
                      </c:pt>
                      <c:pt idx="9">
                        <c:v>263002.67288346647</c:v>
                      </c:pt>
                      <c:pt idx="10">
                        <c:v>267412.53172896331</c:v>
                      </c:pt>
                      <c:pt idx="11">
                        <c:v>271504.53111545229</c:v>
                      </c:pt>
                      <c:pt idx="12">
                        <c:v>275164.6817028363</c:v>
                      </c:pt>
                    </c:numCache>
                  </c:numRef>
                </c:val>
                <c:smooth val="0"/>
                <c:extLst xmlns:c15="http://schemas.microsoft.com/office/drawing/2012/chart">
                  <c:ext xmlns:c16="http://schemas.microsoft.com/office/drawing/2014/chart" uri="{C3380CC4-5D6E-409C-BE32-E72D297353CC}">
                    <c16:uniqueId val="{00000007-1D64-ED41-A0A5-FFCF49018195}"/>
                  </c:ext>
                </c:extLst>
              </c15:ser>
            </c15:filteredLineSeries>
            <c15:filteredLineSeries>
              <c15:ser>
                <c:idx val="27"/>
                <c:order val="6"/>
                <c:tx>
                  <c:strRef>
                    <c:extLst xmlns:c15="http://schemas.microsoft.com/office/drawing/2012/chart">
                      <c:ext xmlns:c15="http://schemas.microsoft.com/office/drawing/2012/chart" uri="{02D57815-91ED-43cb-92C2-25804820EDAC}">
                        <c15:formulaRef>
                          <c15:sqref>'[HumDemLAB-survival-Persian Region.xlsx]Values'!$I$2:$I$3</c15:sqref>
                        </c15:formulaRef>
                      </c:ext>
                    </c:extLst>
                    <c:strCache>
                      <c:ptCount val="2"/>
                      <c:pt idx="0">
                        <c:v>l(x)</c:v>
                      </c:pt>
                      <c:pt idx="1">
                        <c:v> 25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Region.xlsx]Values'!$I$4:$I$16</c15:sqref>
                        </c15:formulaRef>
                      </c:ext>
                    </c:extLst>
                    <c:numCache>
                      <c:formatCode>0</c:formatCode>
                      <c:ptCount val="13"/>
                      <c:pt idx="0">
                        <c:v>166406.9315944241</c:v>
                      </c:pt>
                      <c:pt idx="1">
                        <c:v>181590.8400938361</c:v>
                      </c:pt>
                      <c:pt idx="2">
                        <c:v>194641.15373190428</c:v>
                      </c:pt>
                      <c:pt idx="3">
                        <c:v>205632.7473599028</c:v>
                      </c:pt>
                      <c:pt idx="4">
                        <c:v>216046.19164930622</c:v>
                      </c:pt>
                      <c:pt idx="5">
                        <c:v>226294.27408477402</c:v>
                      </c:pt>
                      <c:pt idx="6">
                        <c:v>226390.0999652789</c:v>
                      </c:pt>
                      <c:pt idx="7">
                        <c:v>240171.09852019238</c:v>
                      </c:pt>
                      <c:pt idx="8">
                        <c:v>253651.92206403188</c:v>
                      </c:pt>
                      <c:pt idx="9">
                        <c:v>259381.48443989342</c:v>
                      </c:pt>
                      <c:pt idx="10">
                        <c:v>264052.46895121073</c:v>
                      </c:pt>
                      <c:pt idx="11">
                        <c:v>268396.5361290127</c:v>
                      </c:pt>
                      <c:pt idx="12">
                        <c:v>272628.59737418039</c:v>
                      </c:pt>
                    </c:numCache>
                  </c:numRef>
                </c:val>
                <c:smooth val="0"/>
                <c:extLst xmlns:c15="http://schemas.microsoft.com/office/drawing/2012/chart">
                  <c:ext xmlns:c16="http://schemas.microsoft.com/office/drawing/2014/chart" uri="{C3380CC4-5D6E-409C-BE32-E72D297353CC}">
                    <c16:uniqueId val="{00000008-1D64-ED41-A0A5-FFCF49018195}"/>
                  </c:ext>
                </c:extLst>
              </c15:ser>
            </c15:filteredLineSeries>
            <c15:filteredLineSeries>
              <c15:ser>
                <c:idx val="28"/>
                <c:order val="7"/>
                <c:tx>
                  <c:strRef>
                    <c:extLst xmlns:c15="http://schemas.microsoft.com/office/drawing/2012/chart">
                      <c:ext xmlns:c15="http://schemas.microsoft.com/office/drawing/2012/chart" uri="{02D57815-91ED-43cb-92C2-25804820EDAC}">
                        <c15:formulaRef>
                          <c15:sqref>'[HumDemLAB-survival-Persian Region.xlsx]Values'!$J$2:$J$3</c15:sqref>
                        </c15:formulaRef>
                      </c:ext>
                    </c:extLst>
                    <c:strCache>
                      <c:ptCount val="2"/>
                      <c:pt idx="0">
                        <c:v>l(x)</c:v>
                      </c:pt>
                      <c:pt idx="1">
                        <c:v> 30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Region.xlsx]Values'!$J$4:$J$16</c15:sqref>
                        </c15:formulaRef>
                      </c:ext>
                    </c:extLst>
                    <c:numCache>
                      <c:formatCode>0</c:formatCode>
                      <c:ptCount val="13"/>
                      <c:pt idx="0">
                        <c:v>159145.60710358139</c:v>
                      </c:pt>
                      <c:pt idx="1">
                        <c:v>174504.2255309778</c:v>
                      </c:pt>
                      <c:pt idx="2">
                        <c:v>187823.8668564235</c:v>
                      </c:pt>
                      <c:pt idx="3">
                        <c:v>199140.84082695207</c:v>
                      </c:pt>
                      <c:pt idx="4">
                        <c:v>209896.876953775</c:v>
                      </c:pt>
                      <c:pt idx="5">
                        <c:v>220488.65982826042</c:v>
                      </c:pt>
                      <c:pt idx="6">
                        <c:v>216750.73474951542</c:v>
                      </c:pt>
                      <c:pt idx="7">
                        <c:v>232893.64638207722</c:v>
                      </c:pt>
                      <c:pt idx="8">
                        <c:v>249371.2716032232</c:v>
                      </c:pt>
                      <c:pt idx="9">
                        <c:v>255511.00202724349</c:v>
                      </c:pt>
                      <c:pt idx="10">
                        <c:v>260508.25103673531</c:v>
                      </c:pt>
                      <c:pt idx="11">
                        <c:v>265171.53096838773</c:v>
                      </c:pt>
                      <c:pt idx="12">
                        <c:v>269971.52310146904</c:v>
                      </c:pt>
                    </c:numCache>
                  </c:numRef>
                </c:val>
                <c:smooth val="0"/>
                <c:extLst xmlns:c15="http://schemas.microsoft.com/office/drawing/2012/chart">
                  <c:ext xmlns:c16="http://schemas.microsoft.com/office/drawing/2014/chart" uri="{C3380CC4-5D6E-409C-BE32-E72D297353CC}">
                    <c16:uniqueId val="{00000009-1D64-ED41-A0A5-FFCF49018195}"/>
                  </c:ext>
                </c:extLst>
              </c15:ser>
            </c15:filteredLineSeries>
            <c15:filteredLineSeries>
              <c15:ser>
                <c:idx val="29"/>
                <c:order val="8"/>
                <c:tx>
                  <c:strRef>
                    <c:extLst xmlns:c15="http://schemas.microsoft.com/office/drawing/2012/chart">
                      <c:ext xmlns:c15="http://schemas.microsoft.com/office/drawing/2012/chart" uri="{02D57815-91ED-43cb-92C2-25804820EDAC}">
                        <c15:formulaRef>
                          <c15:sqref>'[HumDemLAB-survival-Persian Region.xlsx]Values'!$K$2:$K$3</c15:sqref>
                        </c15:formulaRef>
                      </c:ext>
                    </c:extLst>
                    <c:strCache>
                      <c:ptCount val="2"/>
                      <c:pt idx="0">
                        <c:v>l(x)</c:v>
                      </c:pt>
                      <c:pt idx="1">
                        <c:v> 35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Region.xlsx]Values'!$K$4:$K$16</c15:sqref>
                        </c15:formulaRef>
                      </c:ext>
                    </c:extLst>
                    <c:numCache>
                      <c:formatCode>0</c:formatCode>
                      <c:ptCount val="13"/>
                      <c:pt idx="0">
                        <c:v>151225.26768289201</c:v>
                      </c:pt>
                      <c:pt idx="1">
                        <c:v>166748.72199176121</c:v>
                      </c:pt>
                      <c:pt idx="2">
                        <c:v>180341.45556441089</c:v>
                      </c:pt>
                      <c:pt idx="3">
                        <c:v>192005.0411071259</c:v>
                      </c:pt>
                      <c:pt idx="4">
                        <c:v>203135.09552896098</c:v>
                      </c:pt>
                      <c:pt idx="5">
                        <c:v>214105.13788566121</c:v>
                      </c:pt>
                      <c:pt idx="6">
                        <c:v>207957.44461409631</c:v>
                      </c:pt>
                      <c:pt idx="7">
                        <c:v>225912.55230494242</c:v>
                      </c:pt>
                      <c:pt idx="8">
                        <c:v>244634.09624400872</c:v>
                      </c:pt>
                      <c:pt idx="9">
                        <c:v>251212.1315631264</c:v>
                      </c:pt>
                      <c:pt idx="10">
                        <c:v>256552.2284598588</c:v>
                      </c:pt>
                      <c:pt idx="11">
                        <c:v>261553.60873222811</c:v>
                      </c:pt>
                      <c:pt idx="12">
                        <c:v>266958.17897709575</c:v>
                      </c:pt>
                    </c:numCache>
                  </c:numRef>
                </c:val>
                <c:smooth val="0"/>
                <c:extLst xmlns:c15="http://schemas.microsoft.com/office/drawing/2012/chart">
                  <c:ext xmlns:c16="http://schemas.microsoft.com/office/drawing/2014/chart" uri="{C3380CC4-5D6E-409C-BE32-E72D297353CC}">
                    <c16:uniqueId val="{0000000A-1D64-ED41-A0A5-FFCF49018195}"/>
                  </c:ext>
                </c:extLst>
              </c15:ser>
            </c15:filteredLineSeries>
            <c15:filteredLineSeries>
              <c15:ser>
                <c:idx val="30"/>
                <c:order val="9"/>
                <c:tx>
                  <c:strRef>
                    <c:extLst xmlns:c15="http://schemas.microsoft.com/office/drawing/2012/chart">
                      <c:ext xmlns:c15="http://schemas.microsoft.com/office/drawing/2012/chart" uri="{02D57815-91ED-43cb-92C2-25804820EDAC}">
                        <c15:formulaRef>
                          <c15:sqref>'[HumDemLAB-survival-Persian Region.xlsx]Values'!$L$2:$L$3</c15:sqref>
                        </c15:formulaRef>
                      </c:ext>
                    </c:extLst>
                    <c:strCache>
                      <c:ptCount val="2"/>
                      <c:pt idx="0">
                        <c:v>l(x)</c:v>
                      </c:pt>
                      <c:pt idx="1">
                        <c:v> 40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Region.xlsx]Values'!$L$4:$L$16</c15:sqref>
                        </c15:formulaRef>
                      </c:ext>
                    </c:extLst>
                    <c:numCache>
                      <c:formatCode>0</c:formatCode>
                      <c:ptCount val="13"/>
                      <c:pt idx="0">
                        <c:v>142501.54828706331</c:v>
                      </c:pt>
                      <c:pt idx="1">
                        <c:v>158132.62596709811</c:v>
                      </c:pt>
                      <c:pt idx="2">
                        <c:v>171967.41192999211</c:v>
                      </c:pt>
                      <c:pt idx="3">
                        <c:v>183972.8146705479</c:v>
                      </c:pt>
                      <c:pt idx="4">
                        <c:v>195490.03312481008</c:v>
                      </c:pt>
                      <c:pt idx="5">
                        <c:v>206859.0216958939</c:v>
                      </c:pt>
                      <c:pt idx="6">
                        <c:v>200306.3003775698</c:v>
                      </c:pt>
                      <c:pt idx="7">
                        <c:v>219419.28647642268</c:v>
                      </c:pt>
                      <c:pt idx="8">
                        <c:v>239149.19203125039</c:v>
                      </c:pt>
                      <c:pt idx="9">
                        <c:v>246193.94971417397</c:v>
                      </c:pt>
                      <c:pt idx="10">
                        <c:v>251903.22341099521</c:v>
                      </c:pt>
                      <c:pt idx="11">
                        <c:v>257257.21450868799</c:v>
                      </c:pt>
                      <c:pt idx="12">
                        <c:v>263338.28217847209</c:v>
                      </c:pt>
                    </c:numCache>
                  </c:numRef>
                </c:val>
                <c:smooth val="0"/>
                <c:extLst xmlns:c15="http://schemas.microsoft.com/office/drawing/2012/chart">
                  <c:ext xmlns:c16="http://schemas.microsoft.com/office/drawing/2014/chart" uri="{C3380CC4-5D6E-409C-BE32-E72D297353CC}">
                    <c16:uniqueId val="{0000000B-1D64-ED41-A0A5-FFCF49018195}"/>
                  </c:ext>
                </c:extLst>
              </c15:ser>
            </c15:filteredLineSeries>
            <c15:filteredLineSeries>
              <c15:ser>
                <c:idx val="31"/>
                <c:order val="10"/>
                <c:tx>
                  <c:strRef>
                    <c:extLst xmlns:c15="http://schemas.microsoft.com/office/drawing/2012/chart">
                      <c:ext xmlns:c15="http://schemas.microsoft.com/office/drawing/2012/chart" uri="{02D57815-91ED-43cb-92C2-25804820EDAC}">
                        <c15:formulaRef>
                          <c15:sqref>'[HumDemLAB-survival-Persian Region.xlsx]Values'!$M$2:$M$3</c15:sqref>
                        </c15:formulaRef>
                      </c:ext>
                    </c:extLst>
                    <c:strCache>
                      <c:ptCount val="2"/>
                      <c:pt idx="0">
                        <c:v>l(x)</c:v>
                      </c:pt>
                      <c:pt idx="1">
                        <c:v> 45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Region.xlsx]Values'!$M$4:$M$16</c15:sqref>
                        </c15:formulaRef>
                      </c:ext>
                    </c:extLst>
                    <c:numCache>
                      <c:formatCode>0</c:formatCode>
                      <c:ptCount val="13"/>
                      <c:pt idx="0">
                        <c:v>132636.83923060639</c:v>
                      </c:pt>
                      <c:pt idx="1">
                        <c:v>148299.2996355948</c:v>
                      </c:pt>
                      <c:pt idx="2">
                        <c:v>162303.01705406548</c:v>
                      </c:pt>
                      <c:pt idx="3">
                        <c:v>174613.92435884228</c:v>
                      </c:pt>
                      <c:pt idx="4">
                        <c:v>186507.08274196082</c:v>
                      </c:pt>
                      <c:pt idx="5">
                        <c:v>198276.90236778109</c:v>
                      </c:pt>
                      <c:pt idx="6">
                        <c:v>192140.99683667807</c:v>
                      </c:pt>
                      <c:pt idx="7">
                        <c:v>212236.99746061751</c:v>
                      </c:pt>
                      <c:pt idx="8">
                        <c:v>232435.70148883958</c:v>
                      </c:pt>
                      <c:pt idx="9">
                        <c:v>239963.06331087393</c:v>
                      </c:pt>
                      <c:pt idx="10">
                        <c:v>246059.97090774291</c:v>
                      </c:pt>
                      <c:pt idx="11">
                        <c:v>251771.90488419059</c:v>
                      </c:pt>
                      <c:pt idx="12">
                        <c:v>258645.11789198022</c:v>
                      </c:pt>
                    </c:numCache>
                  </c:numRef>
                </c:val>
                <c:smooth val="0"/>
                <c:extLst xmlns:c15="http://schemas.microsoft.com/office/drawing/2012/chart">
                  <c:ext xmlns:c16="http://schemas.microsoft.com/office/drawing/2014/chart" uri="{C3380CC4-5D6E-409C-BE32-E72D297353CC}">
                    <c16:uniqueId val="{0000000C-1D64-ED41-A0A5-FFCF49018195}"/>
                  </c:ext>
                </c:extLst>
              </c15:ser>
            </c15:filteredLineSeries>
            <c15:filteredLineSeries>
              <c15:ser>
                <c:idx val="32"/>
                <c:order val="11"/>
                <c:tx>
                  <c:strRef>
                    <c:extLst xmlns:c15="http://schemas.microsoft.com/office/drawing/2012/chart">
                      <c:ext xmlns:c15="http://schemas.microsoft.com/office/drawing/2012/chart" uri="{02D57815-91ED-43cb-92C2-25804820EDAC}">
                        <c15:formulaRef>
                          <c15:sqref>'[HumDemLAB-survival-Persian Region.xlsx]Values'!$N$2:$N$3</c15:sqref>
                        </c15:formulaRef>
                      </c:ext>
                    </c:extLst>
                    <c:strCache>
                      <c:ptCount val="2"/>
                      <c:pt idx="0">
                        <c:v>l(x)</c:v>
                      </c:pt>
                      <c:pt idx="1">
                        <c:v> 50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Region.xlsx]Values'!$N$4:$N$16</c15:sqref>
                        </c15:formulaRef>
                      </c:ext>
                    </c:extLst>
                    <c:numCache>
                      <c:formatCode>0</c:formatCode>
                      <c:ptCount val="13"/>
                      <c:pt idx="0">
                        <c:v>121563.43759428739</c:v>
                      </c:pt>
                      <c:pt idx="1">
                        <c:v>137079.38304521691</c:v>
                      </c:pt>
                      <c:pt idx="2">
                        <c:v>151102.12336471319</c:v>
                      </c:pt>
                      <c:pt idx="3">
                        <c:v>163607.1373870426</c:v>
                      </c:pt>
                      <c:pt idx="4">
                        <c:v>175795.7138787224</c:v>
                      </c:pt>
                      <c:pt idx="5">
                        <c:v>187906.4477629422</c:v>
                      </c:pt>
                      <c:pt idx="6">
                        <c:v>182453.86038208549</c:v>
                      </c:pt>
                      <c:pt idx="7">
                        <c:v>203488.56708920572</c:v>
                      </c:pt>
                      <c:pt idx="8">
                        <c:v>223891.04033749629</c:v>
                      </c:pt>
                      <c:pt idx="9">
                        <c:v>231909.13049951888</c:v>
                      </c:pt>
                      <c:pt idx="10">
                        <c:v>238391.38945385453</c:v>
                      </c:pt>
                      <c:pt idx="11">
                        <c:v>244466.50584512879</c:v>
                      </c:pt>
                      <c:pt idx="12">
                        <c:v>252236.23363213098</c:v>
                      </c:pt>
                    </c:numCache>
                  </c:numRef>
                </c:val>
                <c:smooth val="0"/>
                <c:extLst xmlns:c15="http://schemas.microsoft.com/office/drawing/2012/chart">
                  <c:ext xmlns:c16="http://schemas.microsoft.com/office/drawing/2014/chart" uri="{C3380CC4-5D6E-409C-BE32-E72D297353CC}">
                    <c16:uniqueId val="{0000000D-1D64-ED41-A0A5-FFCF49018195}"/>
                  </c:ext>
                </c:extLst>
              </c15:ser>
            </c15:filteredLineSeries>
            <c15:filteredLineSeries>
              <c15:ser>
                <c:idx val="33"/>
                <c:order val="12"/>
                <c:tx>
                  <c:strRef>
                    <c:extLst xmlns:c15="http://schemas.microsoft.com/office/drawing/2012/chart">
                      <c:ext xmlns:c15="http://schemas.microsoft.com/office/drawing/2012/chart" uri="{02D57815-91ED-43cb-92C2-25804820EDAC}">
                        <c15:formulaRef>
                          <c15:sqref>'[HumDemLAB-survival-Persian Region.xlsx]Values'!$O$2:$O$3</c15:sqref>
                        </c15:formulaRef>
                      </c:ext>
                    </c:extLst>
                    <c:strCache>
                      <c:ptCount val="2"/>
                      <c:pt idx="0">
                        <c:v>l(x)</c:v>
                      </c:pt>
                      <c:pt idx="1">
                        <c:v> 55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Region.xlsx]Values'!$O$4:$O$16</c15:sqref>
                        </c15:formulaRef>
                      </c:ext>
                    </c:extLst>
                    <c:numCache>
                      <c:formatCode>0</c:formatCode>
                      <c:ptCount val="13"/>
                      <c:pt idx="0">
                        <c:v>108463.01066539731</c:v>
                      </c:pt>
                      <c:pt idx="1">
                        <c:v>123526.46980504261</c:v>
                      </c:pt>
                      <c:pt idx="2">
                        <c:v>137312.30808143102</c:v>
                      </c:pt>
                      <c:pt idx="3">
                        <c:v>149800.3302923</c:v>
                      </c:pt>
                      <c:pt idx="4">
                        <c:v>162127.05914142198</c:v>
                      </c:pt>
                      <c:pt idx="5">
                        <c:v>174436.1041827751</c:v>
                      </c:pt>
                      <c:pt idx="6">
                        <c:v>169671.70786502451</c:v>
                      </c:pt>
                      <c:pt idx="7">
                        <c:v>191751.2245975023</c:v>
                      </c:pt>
                      <c:pt idx="8">
                        <c:v>212176.48929500772</c:v>
                      </c:pt>
                      <c:pt idx="9">
                        <c:v>220729.34363731041</c:v>
                      </c:pt>
                      <c:pt idx="10">
                        <c:v>227634.81868595359</c:v>
                      </c:pt>
                      <c:pt idx="11">
                        <c:v>234077.41852983448</c:v>
                      </c:pt>
                      <c:pt idx="12">
                        <c:v>242930.86613463832</c:v>
                      </c:pt>
                    </c:numCache>
                  </c:numRef>
                </c:val>
                <c:smooth val="0"/>
                <c:extLst xmlns:c15="http://schemas.microsoft.com/office/drawing/2012/chart">
                  <c:ext xmlns:c16="http://schemas.microsoft.com/office/drawing/2014/chart" uri="{C3380CC4-5D6E-409C-BE32-E72D297353CC}">
                    <c16:uniqueId val="{0000000E-1D64-ED41-A0A5-FFCF49018195}"/>
                  </c:ext>
                </c:extLst>
              </c15:ser>
            </c15:filteredLineSeries>
            <c15:filteredLineSeries>
              <c15:ser>
                <c:idx val="34"/>
                <c:order val="13"/>
                <c:tx>
                  <c:strRef>
                    <c:extLst xmlns:c15="http://schemas.microsoft.com/office/drawing/2012/chart">
                      <c:ext xmlns:c15="http://schemas.microsoft.com/office/drawing/2012/chart" uri="{02D57815-91ED-43cb-92C2-25804820EDAC}">
                        <c15:formulaRef>
                          <c15:sqref>'[HumDemLAB-survival-Persian Region.xlsx]Values'!$P$2:$P$3</c15:sqref>
                        </c15:formulaRef>
                      </c:ext>
                    </c:extLst>
                    <c:strCache>
                      <c:ptCount val="2"/>
                      <c:pt idx="0">
                        <c:v>l(x)</c:v>
                      </c:pt>
                      <c:pt idx="1">
                        <c:v> 60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Region.xlsx]Values'!$P$4:$P$16</c15:sqref>
                        </c15:formulaRef>
                      </c:ext>
                    </c:extLst>
                    <c:numCache>
                      <c:formatCode>0</c:formatCode>
                      <c:ptCount val="13"/>
                      <c:pt idx="0">
                        <c:v>93113.014439797305</c:v>
                      </c:pt>
                      <c:pt idx="1">
                        <c:v>107308.8802090445</c:v>
                      </c:pt>
                      <c:pt idx="2">
                        <c:v>120522.58221033341</c:v>
                      </c:pt>
                      <c:pt idx="3">
                        <c:v>132707.4276016783</c:v>
                      </c:pt>
                      <c:pt idx="4">
                        <c:v>144957.6281897469</c:v>
                      </c:pt>
                      <c:pt idx="5">
                        <c:v>157318.47085382999</c:v>
                      </c:pt>
                      <c:pt idx="6">
                        <c:v>153564.7851498352</c:v>
                      </c:pt>
                      <c:pt idx="7">
                        <c:v>176527.24680960667</c:v>
                      </c:pt>
                      <c:pt idx="8">
                        <c:v>196680.0421240436</c:v>
                      </c:pt>
                      <c:pt idx="9">
                        <c:v>205758.53537359968</c:v>
                      </c:pt>
                      <c:pt idx="10">
                        <c:v>213149.49835543701</c:v>
                      </c:pt>
                      <c:pt idx="11">
                        <c:v>219971.47870494489</c:v>
                      </c:pt>
                      <c:pt idx="12">
                        <c:v>229912.44594223899</c:v>
                      </c:pt>
                    </c:numCache>
                  </c:numRef>
                </c:val>
                <c:smooth val="0"/>
                <c:extLst xmlns:c15="http://schemas.microsoft.com/office/drawing/2012/chart">
                  <c:ext xmlns:c16="http://schemas.microsoft.com/office/drawing/2014/chart" uri="{C3380CC4-5D6E-409C-BE32-E72D297353CC}">
                    <c16:uniqueId val="{0000000F-1D64-ED41-A0A5-FFCF49018195}"/>
                  </c:ext>
                </c:extLst>
              </c15:ser>
            </c15:filteredLineSeries>
            <c15:filteredLineSeries>
              <c15:ser>
                <c:idx val="35"/>
                <c:order val="14"/>
                <c:tx>
                  <c:strRef>
                    <c:extLst xmlns:c15="http://schemas.microsoft.com/office/drawing/2012/chart">
                      <c:ext xmlns:c15="http://schemas.microsoft.com/office/drawing/2012/chart" uri="{02D57815-91ED-43cb-92C2-25804820EDAC}">
                        <c15:formulaRef>
                          <c15:sqref>'[HumDemLAB-survival-Persian Region.xlsx]Values'!$Q$2:$Q$3</c15:sqref>
                        </c15:formulaRef>
                      </c:ext>
                    </c:extLst>
                    <c:strCache>
                      <c:ptCount val="2"/>
                      <c:pt idx="0">
                        <c:v>l(x)</c:v>
                      </c:pt>
                      <c:pt idx="1">
                        <c:v> 65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Region.xlsx]Values'!$Q$4:$Q$16</c15:sqref>
                        </c15:formulaRef>
                      </c:ext>
                    </c:extLst>
                    <c:numCache>
                      <c:formatCode>0</c:formatCode>
                      <c:ptCount val="13"/>
                      <c:pt idx="0">
                        <c:v>75537.094527156994</c:v>
                      </c:pt>
                      <c:pt idx="1">
                        <c:v>88329.193199877001</c:v>
                      </c:pt>
                      <c:pt idx="2">
                        <c:v>100448.79639094809</c:v>
                      </c:pt>
                      <c:pt idx="3">
                        <c:v>111856.2169134609</c:v>
                      </c:pt>
                      <c:pt idx="4">
                        <c:v>123574.23317098751</c:v>
                      </c:pt>
                      <c:pt idx="5">
                        <c:v>135515.90607276501</c:v>
                      </c:pt>
                      <c:pt idx="6">
                        <c:v>133901.3873682853</c:v>
                      </c:pt>
                      <c:pt idx="7">
                        <c:v>155921.1048501652</c:v>
                      </c:pt>
                      <c:pt idx="8">
                        <c:v>175462.17194445961</c:v>
                      </c:pt>
                      <c:pt idx="9">
                        <c:v>185033.78912730861</c:v>
                      </c:pt>
                      <c:pt idx="10">
                        <c:v>192686.70514152013</c:v>
                      </c:pt>
                      <c:pt idx="11">
                        <c:v>199916.34023717299</c:v>
                      </c:pt>
                      <c:pt idx="12">
                        <c:v>210804.78021740611</c:v>
                      </c:pt>
                    </c:numCache>
                  </c:numRef>
                </c:val>
                <c:smooth val="0"/>
                <c:extLst xmlns:c15="http://schemas.microsoft.com/office/drawing/2012/chart">
                  <c:ext xmlns:c16="http://schemas.microsoft.com/office/drawing/2014/chart" uri="{C3380CC4-5D6E-409C-BE32-E72D297353CC}">
                    <c16:uniqueId val="{00000010-1D64-ED41-A0A5-FFCF49018195}"/>
                  </c:ext>
                </c:extLst>
              </c15:ser>
            </c15:filteredLineSeries>
            <c15:filteredLineSeries>
              <c15:ser>
                <c:idx val="36"/>
                <c:order val="15"/>
                <c:tx>
                  <c:strRef>
                    <c:extLst xmlns:c15="http://schemas.microsoft.com/office/drawing/2012/chart">
                      <c:ext xmlns:c15="http://schemas.microsoft.com/office/drawing/2012/chart" uri="{02D57815-91ED-43cb-92C2-25804820EDAC}">
                        <c15:formulaRef>
                          <c15:sqref>'[HumDemLAB-survival-Persian Region.xlsx]Values'!$R$2:$R$3</c15:sqref>
                        </c15:formulaRef>
                      </c:ext>
                    </c:extLst>
                    <c:strCache>
                      <c:ptCount val="2"/>
                      <c:pt idx="0">
                        <c:v>l(x)</c:v>
                      </c:pt>
                      <c:pt idx="1">
                        <c:v> 70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Region.xlsx]Values'!$R$4:$R$16</c15:sqref>
                        </c15:formulaRef>
                      </c:ext>
                    </c:extLst>
                    <c:numCache>
                      <c:formatCode>0</c:formatCode>
                      <c:ptCount val="13"/>
                      <c:pt idx="0">
                        <c:v>56716.270440661203</c:v>
                      </c:pt>
                      <c:pt idx="1">
                        <c:v>67374.0376868616</c:v>
                      </c:pt>
                      <c:pt idx="2">
                        <c:v>77689.083348011802</c:v>
                      </c:pt>
                      <c:pt idx="3">
                        <c:v>87589.151227904003</c:v>
                      </c:pt>
                      <c:pt idx="4">
                        <c:v>98008.486479896208</c:v>
                      </c:pt>
                      <c:pt idx="5">
                        <c:v>108746.27573042299</c:v>
                      </c:pt>
                      <c:pt idx="6">
                        <c:v>109088.9300573795</c:v>
                      </c:pt>
                      <c:pt idx="7">
                        <c:v>129138.99942720201</c:v>
                      </c:pt>
                      <c:pt idx="8">
                        <c:v>147302.184553923</c:v>
                      </c:pt>
                      <c:pt idx="9">
                        <c:v>157000.5966711815</c:v>
                      </c:pt>
                      <c:pt idx="10">
                        <c:v>164773.84113023389</c:v>
                      </c:pt>
                      <c:pt idx="11">
                        <c:v>172109.12412510271</c:v>
                      </c:pt>
                      <c:pt idx="12">
                        <c:v>183501.2371199521</c:v>
                      </c:pt>
                    </c:numCache>
                  </c:numRef>
                </c:val>
                <c:smooth val="0"/>
                <c:extLst xmlns:c15="http://schemas.microsoft.com/office/drawing/2012/chart">
                  <c:ext xmlns:c16="http://schemas.microsoft.com/office/drawing/2014/chart" uri="{C3380CC4-5D6E-409C-BE32-E72D297353CC}">
                    <c16:uniqueId val="{00000011-1D64-ED41-A0A5-FFCF49018195}"/>
                  </c:ext>
                </c:extLst>
              </c15:ser>
            </c15:filteredLineSeries>
            <c15:filteredLineSeries>
              <c15:ser>
                <c:idx val="37"/>
                <c:order val="16"/>
                <c:tx>
                  <c:strRef>
                    <c:extLst xmlns:c15="http://schemas.microsoft.com/office/drawing/2012/chart">
                      <c:ext xmlns:c15="http://schemas.microsoft.com/office/drawing/2012/chart" uri="{02D57815-91ED-43cb-92C2-25804820EDAC}">
                        <c15:formulaRef>
                          <c15:sqref>'[HumDemLAB-survival-Persian Region.xlsx]Values'!$S$2:$S$3</c15:sqref>
                        </c15:formulaRef>
                      </c:ext>
                    </c:extLst>
                    <c:strCache>
                      <c:ptCount val="2"/>
                      <c:pt idx="0">
                        <c:v>l(x)</c:v>
                      </c:pt>
                      <c:pt idx="1">
                        <c:v> 75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Region.xlsx]Values'!$S$4:$S$16</c15:sqref>
                        </c15:formulaRef>
                      </c:ext>
                    </c:extLst>
                    <c:numCache>
                      <c:formatCode>0</c:formatCode>
                      <c:ptCount val="13"/>
                      <c:pt idx="0">
                        <c:v>37077.525218203722</c:v>
                      </c:pt>
                      <c:pt idx="1">
                        <c:v>45082.36198603642</c:v>
                      </c:pt>
                      <c:pt idx="2">
                        <c:v>52839.321432120996</c:v>
                      </c:pt>
                      <c:pt idx="3">
                        <c:v>60491.616949869946</c:v>
                      </c:pt>
                      <c:pt idx="4">
                        <c:v>68814.772015733703</c:v>
                      </c:pt>
                      <c:pt idx="5">
                        <c:v>77249.530126131896</c:v>
                      </c:pt>
                      <c:pt idx="6">
                        <c:v>78965.5394060213</c:v>
                      </c:pt>
                      <c:pt idx="7">
                        <c:v>96117.176883781009</c:v>
                      </c:pt>
                      <c:pt idx="8">
                        <c:v>109848.23055644031</c:v>
                      </c:pt>
                      <c:pt idx="9">
                        <c:v>118441.09299610471</c:v>
                      </c:pt>
                      <c:pt idx="10">
                        <c:v>126385.6692252701</c:v>
                      </c:pt>
                      <c:pt idx="11">
                        <c:v>133294.22389740052</c:v>
                      </c:pt>
                      <c:pt idx="12">
                        <c:v>144680.29462946008</c:v>
                      </c:pt>
                    </c:numCache>
                  </c:numRef>
                </c:val>
                <c:smooth val="0"/>
                <c:extLst xmlns:c15="http://schemas.microsoft.com/office/drawing/2012/chart">
                  <c:ext xmlns:c16="http://schemas.microsoft.com/office/drawing/2014/chart" uri="{C3380CC4-5D6E-409C-BE32-E72D297353CC}">
                    <c16:uniqueId val="{00000012-1D64-ED41-A0A5-FFCF49018195}"/>
                  </c:ext>
                </c:extLst>
              </c15:ser>
            </c15:filteredLineSeries>
            <c15:filteredLineSeries>
              <c15:ser>
                <c:idx val="38"/>
                <c:order val="17"/>
                <c:tx>
                  <c:strRef>
                    <c:extLst xmlns:c15="http://schemas.microsoft.com/office/drawing/2012/chart">
                      <c:ext xmlns:c15="http://schemas.microsoft.com/office/drawing/2012/chart" uri="{02D57815-91ED-43cb-92C2-25804820EDAC}">
                        <c15:formulaRef>
                          <c15:sqref>'[HumDemLAB-survival-Persian Region.xlsx]Values'!$T$2:$T$3</c15:sqref>
                        </c15:formulaRef>
                      </c:ext>
                    </c:extLst>
                    <c:strCache>
                      <c:ptCount val="2"/>
                      <c:pt idx="0">
                        <c:v>l(x)</c:v>
                      </c:pt>
                      <c:pt idx="1">
                        <c:v> 80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Region.xlsx]Values'!$T$4:$T$16</c15:sqref>
                        </c15:formulaRef>
                      </c:ext>
                    </c:extLst>
                    <c:numCache>
                      <c:formatCode>0</c:formatCode>
                      <c:ptCount val="13"/>
                      <c:pt idx="0">
                        <c:v>19831.155523529618</c:v>
                      </c:pt>
                      <c:pt idx="1">
                        <c:v>24744.873468664879</c:v>
                      </c:pt>
                      <c:pt idx="2">
                        <c:v>29485.417063292611</c:v>
                      </c:pt>
                      <c:pt idx="3">
                        <c:v>34435.591330674928</c:v>
                      </c:pt>
                      <c:pt idx="4">
                        <c:v>39926.720481209151</c:v>
                      </c:pt>
                      <c:pt idx="5">
                        <c:v>45464.17899139729</c:v>
                      </c:pt>
                      <c:pt idx="6">
                        <c:v>47958.894200645489</c:v>
                      </c:pt>
                      <c:pt idx="7">
                        <c:v>60408.327115909102</c:v>
                      </c:pt>
                      <c:pt idx="8">
                        <c:v>69334.245840357093</c:v>
                      </c:pt>
                      <c:pt idx="9">
                        <c:v>75020.046641357796</c:v>
                      </c:pt>
                      <c:pt idx="10">
                        <c:v>82088.602943190897</c:v>
                      </c:pt>
                      <c:pt idx="11">
                        <c:v>87794.868770919391</c:v>
                      </c:pt>
                      <c:pt idx="12">
                        <c:v>95530.089993832196</c:v>
                      </c:pt>
                    </c:numCache>
                  </c:numRef>
                </c:val>
                <c:smooth val="0"/>
                <c:extLst xmlns:c15="http://schemas.microsoft.com/office/drawing/2012/chart">
                  <c:ext xmlns:c16="http://schemas.microsoft.com/office/drawing/2014/chart" uri="{C3380CC4-5D6E-409C-BE32-E72D297353CC}">
                    <c16:uniqueId val="{00000013-1D64-ED41-A0A5-FFCF49018195}"/>
                  </c:ext>
                </c:extLst>
              </c15:ser>
            </c15:filteredLineSeries>
            <c15:filteredLineSeries>
              <c15:ser>
                <c:idx val="39"/>
                <c:order val="18"/>
                <c:tx>
                  <c:strRef>
                    <c:extLst xmlns:c15="http://schemas.microsoft.com/office/drawing/2012/chart">
                      <c:ext xmlns:c15="http://schemas.microsoft.com/office/drawing/2012/chart" uri="{02D57815-91ED-43cb-92C2-25804820EDAC}">
                        <c15:formulaRef>
                          <c15:sqref>'[HumDemLAB-survival-Persian Region.xlsx]Values'!$U$2:$U$3</c15:sqref>
                        </c15:formulaRef>
                      </c:ext>
                    </c:extLst>
                    <c:strCache>
                      <c:ptCount val="2"/>
                      <c:pt idx="0">
                        <c:v>l(x)</c:v>
                      </c:pt>
                      <c:pt idx="1">
                        <c:v> 85</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Region.xlsx]Values'!$U$4:$U$16</c15:sqref>
                        </c15:formulaRef>
                      </c:ext>
                    </c:extLst>
                    <c:numCache>
                      <c:formatCode>0</c:formatCode>
                      <c:ptCount val="13"/>
                      <c:pt idx="0">
                        <c:v>8074.7070699363521</c:v>
                      </c:pt>
                      <c:pt idx="1">
                        <c:v>10340.233323834047</c:v>
                      </c:pt>
                      <c:pt idx="2">
                        <c:v>12517.337199650261</c:v>
                      </c:pt>
                      <c:pt idx="3">
                        <c:v>14920.653142438501</c:v>
                      </c:pt>
                      <c:pt idx="4">
                        <c:v>17685.972048700562</c:v>
                      </c:pt>
                      <c:pt idx="5">
                        <c:v>20351.99724697354</c:v>
                      </c:pt>
                      <c:pt idx="6">
                        <c:v>22636.27184219304</c:v>
                      </c:pt>
                      <c:pt idx="7">
                        <c:v>29753.355587478218</c:v>
                      </c:pt>
                      <c:pt idx="8">
                        <c:v>33806.957333256636</c:v>
                      </c:pt>
                      <c:pt idx="9">
                        <c:v>37358.827539164071</c:v>
                      </c:pt>
                      <c:pt idx="10">
                        <c:v>42244.020967065175</c:v>
                      </c:pt>
                      <c:pt idx="11">
                        <c:v>46197.763440367169</c:v>
                      </c:pt>
                      <c:pt idx="12">
                        <c:v>49483.119048247521</c:v>
                      </c:pt>
                    </c:numCache>
                  </c:numRef>
                </c:val>
                <c:smooth val="0"/>
                <c:extLst xmlns:c15="http://schemas.microsoft.com/office/drawing/2012/chart">
                  <c:ext xmlns:c16="http://schemas.microsoft.com/office/drawing/2014/chart" uri="{C3380CC4-5D6E-409C-BE32-E72D297353CC}">
                    <c16:uniqueId val="{00000014-1D64-ED41-A0A5-FFCF49018195}"/>
                  </c:ext>
                </c:extLst>
              </c15:ser>
            </c15:filteredLineSeries>
            <c15:filteredLineSeries>
              <c15:ser>
                <c:idx val="40"/>
                <c:order val="19"/>
                <c:tx>
                  <c:strRef>
                    <c:extLst xmlns:c15="http://schemas.microsoft.com/office/drawing/2012/chart">
                      <c:ext xmlns:c15="http://schemas.microsoft.com/office/drawing/2012/chart" uri="{02D57815-91ED-43cb-92C2-25804820EDAC}">
                        <c15:formulaRef>
                          <c15:sqref>'[HumDemLAB-survival-Persian Region.xlsx]Values'!$V$2:$V$3</c15:sqref>
                        </c15:formulaRef>
                      </c:ext>
                    </c:extLst>
                    <c:strCache>
                      <c:ptCount val="2"/>
                      <c:pt idx="0">
                        <c:v>l(x)</c:v>
                      </c:pt>
                      <c:pt idx="1">
                        <c:v> 90</c:v>
                      </c:pt>
                    </c:strCache>
                  </c:strRef>
                </c:tx>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Region.xlsx]Values'!$V$4:$V$16</c15:sqref>
                        </c15:formulaRef>
                      </c:ext>
                    </c:extLst>
                    <c:numCache>
                      <c:formatCode>0</c:formatCode>
                      <c:ptCount val="13"/>
                      <c:pt idx="0">
                        <c:v>2420.0384129984982</c:v>
                      </c:pt>
                      <c:pt idx="1">
                        <c:v>3163.0057894511692</c:v>
                      </c:pt>
                      <c:pt idx="2">
                        <c:v>3868.6065783727172</c:v>
                      </c:pt>
                      <c:pt idx="3">
                        <c:v>4688.1201090936283</c:v>
                      </c:pt>
                      <c:pt idx="4">
                        <c:v>5639.6178190881192</c:v>
                      </c:pt>
                      <c:pt idx="5">
                        <c:v>6499.7536354959702</c:v>
                      </c:pt>
                      <c:pt idx="6">
                        <c:v>7763.5327969526115</c:v>
                      </c:pt>
                      <c:pt idx="7">
                        <c:v>10728.04267115885</c:v>
                      </c:pt>
                      <c:pt idx="8">
                        <c:v>11756.678214609079</c:v>
                      </c:pt>
                      <c:pt idx="9">
                        <c:v>13266.0379886379</c:v>
                      </c:pt>
                      <c:pt idx="10">
                        <c:v>15359.65141338558</c:v>
                      </c:pt>
                      <c:pt idx="11">
                        <c:v>17283.254819103549</c:v>
                      </c:pt>
                      <c:pt idx="12">
                        <c:v>17631.05912752384</c:v>
                      </c:pt>
                    </c:numCache>
                  </c:numRef>
                </c:val>
                <c:smooth val="0"/>
                <c:extLst xmlns:c15="http://schemas.microsoft.com/office/drawing/2012/chart">
                  <c:ext xmlns:c16="http://schemas.microsoft.com/office/drawing/2014/chart" uri="{C3380CC4-5D6E-409C-BE32-E72D297353CC}">
                    <c16:uniqueId val="{00000015-1D64-ED41-A0A5-FFCF49018195}"/>
                  </c:ext>
                </c:extLst>
              </c15:ser>
            </c15:filteredLineSeries>
            <c15:filteredLineSeries>
              <c15:ser>
                <c:idx val="0"/>
                <c:order val="21"/>
                <c:tx>
                  <c:strRef>
                    <c:extLst xmlns:c15="http://schemas.microsoft.com/office/drawing/2012/chart">
                      <c:ext xmlns:c15="http://schemas.microsoft.com/office/drawing/2012/chart" uri="{02D57815-91ED-43cb-92C2-25804820EDAC}">
                        <c15:formulaRef>
                          <c15:sqref>'[HumDemLAB-survival-Persian Region.xlsx]Values'!$B$2:$B$3</c15:sqref>
                        </c15:formulaRef>
                      </c:ext>
                    </c:extLst>
                    <c:strCache>
                      <c:ptCount val="2"/>
                      <c:pt idx="0">
                        <c:v>Periodo</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val>
                <c:smooth val="0"/>
                <c:extLst xmlns:c15="http://schemas.microsoft.com/office/drawing/2012/chart">
                  <c:ext xmlns:c16="http://schemas.microsoft.com/office/drawing/2014/chart" uri="{C3380CC4-5D6E-409C-BE32-E72D297353CC}">
                    <c16:uniqueId val="{00000016-1D64-ED41-A0A5-FFCF49018195}"/>
                  </c:ext>
                </c:extLst>
              </c15:ser>
            </c15:filteredLineSeries>
            <c15:filteredLineSeries>
              <c15:ser>
                <c:idx val="1"/>
                <c:order val="22"/>
                <c:tx>
                  <c:strRef>
                    <c:extLst xmlns:c15="http://schemas.microsoft.com/office/drawing/2012/chart">
                      <c:ext xmlns:c15="http://schemas.microsoft.com/office/drawing/2012/chart" uri="{02D57815-91ED-43cb-92C2-25804820EDAC}">
                        <c15:formulaRef>
                          <c15:sqref>'[HumDemLAB-survival-Persian Region.xlsx]Values'!$D$2:$D$3</c15:sqref>
                        </c15:formulaRef>
                      </c:ext>
                    </c:extLst>
                    <c:strCache>
                      <c:ptCount val="2"/>
                      <c:pt idx="0">
                        <c:v>l(x)</c:v>
                      </c:pt>
                      <c:pt idx="1">
                        <c:v>  0</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Region.xlsx]Values'!$D$4:$D$16</c15:sqref>
                        </c15:formulaRef>
                      </c:ext>
                    </c:extLst>
                    <c:numCache>
                      <c:formatCode>0</c:formatCode>
                      <c:ptCount val="13"/>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pt idx="12">
                        <c:v>300000</c:v>
                      </c:pt>
                    </c:numCache>
                  </c:numRef>
                </c:val>
                <c:smooth val="0"/>
                <c:extLst xmlns:c15="http://schemas.microsoft.com/office/drawing/2012/chart">
                  <c:ext xmlns:c16="http://schemas.microsoft.com/office/drawing/2014/chart" uri="{C3380CC4-5D6E-409C-BE32-E72D297353CC}">
                    <c16:uniqueId val="{00000017-1D64-ED41-A0A5-FFCF49018195}"/>
                  </c:ext>
                </c:extLst>
              </c15:ser>
            </c15:filteredLineSeries>
            <c15:filteredLineSeries>
              <c15:ser>
                <c:idx val="2"/>
                <c:order val="23"/>
                <c:tx>
                  <c:strRef>
                    <c:extLst xmlns:c15="http://schemas.microsoft.com/office/drawing/2012/chart">
                      <c:ext xmlns:c15="http://schemas.microsoft.com/office/drawing/2012/chart" uri="{02D57815-91ED-43cb-92C2-25804820EDAC}">
                        <c15:formulaRef>
                          <c15:sqref>'[HumDemLAB-survival-Persian Region.xlsx]Values'!$E$2:$E$3</c15:sqref>
                        </c15:formulaRef>
                      </c:ext>
                    </c:extLst>
                    <c:strCache>
                      <c:ptCount val="2"/>
                      <c:pt idx="0">
                        <c:v>l(x)</c:v>
                      </c:pt>
                      <c:pt idx="1">
                        <c:v>  5</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Region.xlsx]Values'!$E$4:$E$16</c15:sqref>
                        </c15:formulaRef>
                      </c:ext>
                    </c:extLst>
                    <c:numCache>
                      <c:formatCode>0</c:formatCode>
                      <c:ptCount val="13"/>
                      <c:pt idx="0">
                        <c:v>194608.67488810941</c:v>
                      </c:pt>
                      <c:pt idx="1">
                        <c:v>207618.86354982539</c:v>
                      </c:pt>
                      <c:pt idx="2">
                        <c:v>218459.52368373249</c:v>
                      </c:pt>
                      <c:pt idx="3">
                        <c:v>227284.00650640787</c:v>
                      </c:pt>
                      <c:pt idx="4">
                        <c:v>235679.15891443158</c:v>
                      </c:pt>
                      <c:pt idx="5">
                        <c:v>244091.15095827758</c:v>
                      </c:pt>
                      <c:pt idx="6">
                        <c:v>251763.13313591137</c:v>
                      </c:pt>
                      <c:pt idx="7">
                        <c:v>259064.66999394749</c:v>
                      </c:pt>
                      <c:pt idx="8">
                        <c:v>265473.45250314748</c:v>
                      </c:pt>
                      <c:pt idx="9">
                        <c:v>269880.80401318311</c:v>
                      </c:pt>
                      <c:pt idx="10">
                        <c:v>273547.52703932248</c:v>
                      </c:pt>
                      <c:pt idx="11">
                        <c:v>276934.16409040568</c:v>
                      </c:pt>
                      <c:pt idx="12">
                        <c:v>279744.96354990662</c:v>
                      </c:pt>
                    </c:numCache>
                  </c:numRef>
                </c:val>
                <c:smooth val="0"/>
                <c:extLst xmlns:c15="http://schemas.microsoft.com/office/drawing/2012/chart">
                  <c:ext xmlns:c16="http://schemas.microsoft.com/office/drawing/2014/chart" uri="{C3380CC4-5D6E-409C-BE32-E72D297353CC}">
                    <c16:uniqueId val="{00000018-1D64-ED41-A0A5-FFCF49018195}"/>
                  </c:ext>
                </c:extLst>
              </c15:ser>
            </c15:filteredLineSeries>
            <c15:filteredLineSeries>
              <c15:ser>
                <c:idx val="3"/>
                <c:order val="24"/>
                <c:tx>
                  <c:strRef>
                    <c:extLst xmlns:c15="http://schemas.microsoft.com/office/drawing/2012/chart">
                      <c:ext xmlns:c15="http://schemas.microsoft.com/office/drawing/2012/chart" uri="{02D57815-91ED-43cb-92C2-25804820EDAC}">
                        <c15:formulaRef>
                          <c15:sqref>'[HumDemLAB-survival-Persian Region.xlsx]Values'!$F$2:$F$3</c15:sqref>
                        </c15:formulaRef>
                      </c:ext>
                    </c:extLst>
                    <c:strCache>
                      <c:ptCount val="2"/>
                      <c:pt idx="0">
                        <c:v>l(x)</c:v>
                      </c:pt>
                      <c:pt idx="1">
                        <c:v> 10</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Region.xlsx]Values'!$F$4:$F$16</c15:sqref>
                        </c15:formulaRef>
                      </c:ext>
                    </c:extLst>
                    <c:numCache>
                      <c:formatCode>0</c:formatCode>
                      <c:ptCount val="13"/>
                      <c:pt idx="0">
                        <c:v>185342.99473023901</c:v>
                      </c:pt>
                      <c:pt idx="1">
                        <c:v>199476.70101387019</c:v>
                      </c:pt>
                      <c:pt idx="2">
                        <c:v>211347.23092783059</c:v>
                      </c:pt>
                      <c:pt idx="3">
                        <c:v>221100.7108880849</c:v>
                      </c:pt>
                      <c:pt idx="4">
                        <c:v>230309.69445327821</c:v>
                      </c:pt>
                      <c:pt idx="5">
                        <c:v>239421.856724332</c:v>
                      </c:pt>
                      <c:pt idx="6">
                        <c:v>247776.26188583538</c:v>
                      </c:pt>
                      <c:pt idx="7">
                        <c:v>255750.83970902782</c:v>
                      </c:pt>
                      <c:pt idx="8">
                        <c:v>262714.43446809769</c:v>
                      </c:pt>
                      <c:pt idx="9">
                        <c:v>267486.21001407155</c:v>
                      </c:pt>
                      <c:pt idx="10">
                        <c:v>271423.44764876494</c:v>
                      </c:pt>
                      <c:pt idx="11">
                        <c:v>275067.38066107029</c:v>
                      </c:pt>
                      <c:pt idx="12">
                        <c:v>278174.89934177557</c:v>
                      </c:pt>
                    </c:numCache>
                  </c:numRef>
                </c:val>
                <c:smooth val="0"/>
                <c:extLst xmlns:c15="http://schemas.microsoft.com/office/drawing/2012/chart">
                  <c:ext xmlns:c16="http://schemas.microsoft.com/office/drawing/2014/chart" uri="{C3380CC4-5D6E-409C-BE32-E72D297353CC}">
                    <c16:uniqueId val="{00000019-1D64-ED41-A0A5-FFCF49018195}"/>
                  </c:ext>
                </c:extLst>
              </c15:ser>
            </c15:filteredLineSeries>
            <c15:filteredLineSeries>
              <c15:ser>
                <c:idx val="4"/>
                <c:order val="25"/>
                <c:tx>
                  <c:strRef>
                    <c:extLst xmlns:c15="http://schemas.microsoft.com/office/drawing/2012/chart">
                      <c:ext xmlns:c15="http://schemas.microsoft.com/office/drawing/2012/chart" uri="{02D57815-91ED-43cb-92C2-25804820EDAC}">
                        <c15:formulaRef>
                          <c15:sqref>'[HumDemLAB-survival-Persian Region.xlsx]Values'!$G$2:$G$3</c15:sqref>
                        </c15:formulaRef>
                      </c:ext>
                    </c:extLst>
                    <c:strCache>
                      <c:ptCount val="2"/>
                      <c:pt idx="0">
                        <c:v>l(x)</c:v>
                      </c:pt>
                      <c:pt idx="1">
                        <c:v> 15</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Region.xlsx]Values'!$G$4:$G$16</c15:sqref>
                        </c15:formulaRef>
                      </c:ext>
                    </c:extLst>
                    <c:numCache>
                      <c:formatCode>0</c:formatCode>
                      <c:ptCount val="13"/>
                      <c:pt idx="0">
                        <c:v>179674.72315657619</c:v>
                      </c:pt>
                      <c:pt idx="1">
                        <c:v>194308.9069852567</c:v>
                      </c:pt>
                      <c:pt idx="2">
                        <c:v>206689.14978860278</c:v>
                      </c:pt>
                      <c:pt idx="3">
                        <c:v>216941.90284271739</c:v>
                      </c:pt>
                      <c:pt idx="4">
                        <c:v>226611.7970620555</c:v>
                      </c:pt>
                      <c:pt idx="5">
                        <c:v>236140.46845690021</c:v>
                      </c:pt>
                      <c:pt idx="6">
                        <c:v>244550.31648703804</c:v>
                      </c:pt>
                      <c:pt idx="7">
                        <c:v>253254.52843504489</c:v>
                      </c:pt>
                      <c:pt idx="8">
                        <c:v>260690.55480346442</c:v>
                      </c:pt>
                      <c:pt idx="9">
                        <c:v>265715.39890076371</c:v>
                      </c:pt>
                      <c:pt idx="10">
                        <c:v>269850.08640666091</c:v>
                      </c:pt>
                      <c:pt idx="11">
                        <c:v>273683.79247641977</c:v>
                      </c:pt>
                      <c:pt idx="12">
                        <c:v>276997.29029453249</c:v>
                      </c:pt>
                    </c:numCache>
                  </c:numRef>
                </c:val>
                <c:smooth val="0"/>
                <c:extLst xmlns:c15="http://schemas.microsoft.com/office/drawing/2012/chart">
                  <c:ext xmlns:c16="http://schemas.microsoft.com/office/drawing/2014/chart" uri="{C3380CC4-5D6E-409C-BE32-E72D297353CC}">
                    <c16:uniqueId val="{0000001A-1D64-ED41-A0A5-FFCF49018195}"/>
                  </c:ext>
                </c:extLst>
              </c15:ser>
            </c15:filteredLineSeries>
            <c15:filteredLineSeries>
              <c15:ser>
                <c:idx val="5"/>
                <c:order val="26"/>
                <c:tx>
                  <c:strRef>
                    <c:extLst xmlns:c15="http://schemas.microsoft.com/office/drawing/2012/chart">
                      <c:ext xmlns:c15="http://schemas.microsoft.com/office/drawing/2012/chart" uri="{02D57815-91ED-43cb-92C2-25804820EDAC}">
                        <c15:formulaRef>
                          <c15:sqref>'[HumDemLAB-survival-Persian Region.xlsx]Values'!$H$2:$H$3</c15:sqref>
                        </c15:formulaRef>
                      </c:ext>
                    </c:extLst>
                    <c:strCache>
                      <c:ptCount val="2"/>
                      <c:pt idx="0">
                        <c:v>l(x)</c:v>
                      </c:pt>
                      <c:pt idx="1">
                        <c:v> 20</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Region.xlsx]Values'!$H$4:$H$16</c15:sqref>
                        </c15:formulaRef>
                      </c:ext>
                    </c:extLst>
                    <c:numCache>
                      <c:formatCode>0</c:formatCode>
                      <c:ptCount val="13"/>
                      <c:pt idx="0">
                        <c:v>173245.1838720162</c:v>
                      </c:pt>
                      <c:pt idx="1">
                        <c:v>188210.496316017</c:v>
                      </c:pt>
                      <c:pt idx="2">
                        <c:v>200975.27807817151</c:v>
                      </c:pt>
                      <c:pt idx="3">
                        <c:v>211644.1050943188</c:v>
                      </c:pt>
                      <c:pt idx="4">
                        <c:v>221727.602958086</c:v>
                      </c:pt>
                      <c:pt idx="5">
                        <c:v>231649.78695918689</c:v>
                      </c:pt>
                      <c:pt idx="6">
                        <c:v>236417.0344334477</c:v>
                      </c:pt>
                      <c:pt idx="7">
                        <c:v>247593.53609335399</c:v>
                      </c:pt>
                      <c:pt idx="8">
                        <c:v>257623.93758957979</c:v>
                      </c:pt>
                      <c:pt idx="9">
                        <c:v>263002.67288346647</c:v>
                      </c:pt>
                      <c:pt idx="10">
                        <c:v>267412.53172896331</c:v>
                      </c:pt>
                      <c:pt idx="11">
                        <c:v>271504.53111545229</c:v>
                      </c:pt>
                      <c:pt idx="12">
                        <c:v>275164.6817028363</c:v>
                      </c:pt>
                    </c:numCache>
                  </c:numRef>
                </c:val>
                <c:smooth val="0"/>
                <c:extLst xmlns:c15="http://schemas.microsoft.com/office/drawing/2012/chart">
                  <c:ext xmlns:c16="http://schemas.microsoft.com/office/drawing/2014/chart" uri="{C3380CC4-5D6E-409C-BE32-E72D297353CC}">
                    <c16:uniqueId val="{0000001B-1D64-ED41-A0A5-FFCF49018195}"/>
                  </c:ext>
                </c:extLst>
              </c15:ser>
            </c15:filteredLineSeries>
            <c15:filteredLineSeries>
              <c15:ser>
                <c:idx val="6"/>
                <c:order val="27"/>
                <c:tx>
                  <c:strRef>
                    <c:extLst xmlns:c15="http://schemas.microsoft.com/office/drawing/2012/chart">
                      <c:ext xmlns:c15="http://schemas.microsoft.com/office/drawing/2012/chart" uri="{02D57815-91ED-43cb-92C2-25804820EDAC}">
                        <c15:formulaRef>
                          <c15:sqref>'[HumDemLAB-survival-Persian Region.xlsx]Values'!$I$2:$I$3</c15:sqref>
                        </c15:formulaRef>
                      </c:ext>
                    </c:extLst>
                    <c:strCache>
                      <c:ptCount val="2"/>
                      <c:pt idx="0">
                        <c:v>l(x)</c:v>
                      </c:pt>
                      <c:pt idx="1">
                        <c:v> 25</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Region.xlsx]Values'!$I$4:$I$16</c15:sqref>
                        </c15:formulaRef>
                      </c:ext>
                    </c:extLst>
                    <c:numCache>
                      <c:formatCode>0</c:formatCode>
                      <c:ptCount val="13"/>
                      <c:pt idx="0">
                        <c:v>166406.9315944241</c:v>
                      </c:pt>
                      <c:pt idx="1">
                        <c:v>181590.8400938361</c:v>
                      </c:pt>
                      <c:pt idx="2">
                        <c:v>194641.15373190428</c:v>
                      </c:pt>
                      <c:pt idx="3">
                        <c:v>205632.7473599028</c:v>
                      </c:pt>
                      <c:pt idx="4">
                        <c:v>216046.19164930622</c:v>
                      </c:pt>
                      <c:pt idx="5">
                        <c:v>226294.27408477402</c:v>
                      </c:pt>
                      <c:pt idx="6">
                        <c:v>226390.0999652789</c:v>
                      </c:pt>
                      <c:pt idx="7">
                        <c:v>240171.09852019238</c:v>
                      </c:pt>
                      <c:pt idx="8">
                        <c:v>253651.92206403188</c:v>
                      </c:pt>
                      <c:pt idx="9">
                        <c:v>259381.48443989342</c:v>
                      </c:pt>
                      <c:pt idx="10">
                        <c:v>264052.46895121073</c:v>
                      </c:pt>
                      <c:pt idx="11">
                        <c:v>268396.5361290127</c:v>
                      </c:pt>
                      <c:pt idx="12">
                        <c:v>272628.59737418039</c:v>
                      </c:pt>
                    </c:numCache>
                  </c:numRef>
                </c:val>
                <c:smooth val="0"/>
                <c:extLst xmlns:c15="http://schemas.microsoft.com/office/drawing/2012/chart">
                  <c:ext xmlns:c16="http://schemas.microsoft.com/office/drawing/2014/chart" uri="{C3380CC4-5D6E-409C-BE32-E72D297353CC}">
                    <c16:uniqueId val="{0000001C-1D64-ED41-A0A5-FFCF49018195}"/>
                  </c:ext>
                </c:extLst>
              </c15:ser>
            </c15:filteredLineSeries>
            <c15:filteredLineSeries>
              <c15:ser>
                <c:idx val="7"/>
                <c:order val="28"/>
                <c:tx>
                  <c:strRef>
                    <c:extLst xmlns:c15="http://schemas.microsoft.com/office/drawing/2012/chart">
                      <c:ext xmlns:c15="http://schemas.microsoft.com/office/drawing/2012/chart" uri="{02D57815-91ED-43cb-92C2-25804820EDAC}">
                        <c15:formulaRef>
                          <c15:sqref>'[HumDemLAB-survival-Persian Region.xlsx]Values'!$J$2:$J$3</c15:sqref>
                        </c15:formulaRef>
                      </c:ext>
                    </c:extLst>
                    <c:strCache>
                      <c:ptCount val="2"/>
                      <c:pt idx="0">
                        <c:v>l(x)</c:v>
                      </c:pt>
                      <c:pt idx="1">
                        <c:v> 30</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Region.xlsx]Values'!$J$4:$J$16</c15:sqref>
                        </c15:formulaRef>
                      </c:ext>
                    </c:extLst>
                    <c:numCache>
                      <c:formatCode>0</c:formatCode>
                      <c:ptCount val="13"/>
                      <c:pt idx="0">
                        <c:v>159145.60710358139</c:v>
                      </c:pt>
                      <c:pt idx="1">
                        <c:v>174504.2255309778</c:v>
                      </c:pt>
                      <c:pt idx="2">
                        <c:v>187823.8668564235</c:v>
                      </c:pt>
                      <c:pt idx="3">
                        <c:v>199140.84082695207</c:v>
                      </c:pt>
                      <c:pt idx="4">
                        <c:v>209896.876953775</c:v>
                      </c:pt>
                      <c:pt idx="5">
                        <c:v>220488.65982826042</c:v>
                      </c:pt>
                      <c:pt idx="6">
                        <c:v>216750.73474951542</c:v>
                      </c:pt>
                      <c:pt idx="7">
                        <c:v>232893.64638207722</c:v>
                      </c:pt>
                      <c:pt idx="8">
                        <c:v>249371.2716032232</c:v>
                      </c:pt>
                      <c:pt idx="9">
                        <c:v>255511.00202724349</c:v>
                      </c:pt>
                      <c:pt idx="10">
                        <c:v>260508.25103673531</c:v>
                      </c:pt>
                      <c:pt idx="11">
                        <c:v>265171.53096838773</c:v>
                      </c:pt>
                      <c:pt idx="12">
                        <c:v>269971.52310146904</c:v>
                      </c:pt>
                    </c:numCache>
                  </c:numRef>
                </c:val>
                <c:smooth val="0"/>
                <c:extLst xmlns:c15="http://schemas.microsoft.com/office/drawing/2012/chart">
                  <c:ext xmlns:c16="http://schemas.microsoft.com/office/drawing/2014/chart" uri="{C3380CC4-5D6E-409C-BE32-E72D297353CC}">
                    <c16:uniqueId val="{0000001D-1D64-ED41-A0A5-FFCF49018195}"/>
                  </c:ext>
                </c:extLst>
              </c15:ser>
            </c15:filteredLineSeries>
            <c15:filteredLineSeries>
              <c15:ser>
                <c:idx val="8"/>
                <c:order val="29"/>
                <c:tx>
                  <c:strRef>
                    <c:extLst xmlns:c15="http://schemas.microsoft.com/office/drawing/2012/chart">
                      <c:ext xmlns:c15="http://schemas.microsoft.com/office/drawing/2012/chart" uri="{02D57815-91ED-43cb-92C2-25804820EDAC}">
                        <c15:formulaRef>
                          <c15:sqref>'[HumDemLAB-survival-Persian Region.xlsx]Values'!$K$2:$K$3</c15:sqref>
                        </c15:formulaRef>
                      </c:ext>
                    </c:extLst>
                    <c:strCache>
                      <c:ptCount val="2"/>
                      <c:pt idx="0">
                        <c:v>l(x)</c:v>
                      </c:pt>
                      <c:pt idx="1">
                        <c:v> 35</c:v>
                      </c:pt>
                    </c:strCache>
                  </c:strRef>
                </c:tx>
                <c:spPr>
                  <a:ln w="28575" cap="rnd">
                    <a:solidFill>
                      <a:schemeClr val="accent3">
                        <a:lumMod val="60000"/>
                      </a:schemeClr>
                    </a:solidFill>
                    <a:round/>
                  </a:ln>
                  <a:effectLst/>
                </c:spPr>
                <c:marker>
                  <c:symbol val="circle"/>
                  <c:size val="5"/>
                  <c:spPr>
                    <a:solidFill>
                      <a:schemeClr val="accent3">
                        <a:lumMod val="60000"/>
                      </a:schemeClr>
                    </a:solidFill>
                    <a:ln w="9525">
                      <a:solidFill>
                        <a:schemeClr val="accent3">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Region.xlsx]Values'!$K$4:$K$16</c15:sqref>
                        </c15:formulaRef>
                      </c:ext>
                    </c:extLst>
                    <c:numCache>
                      <c:formatCode>0</c:formatCode>
                      <c:ptCount val="13"/>
                      <c:pt idx="0">
                        <c:v>151225.26768289201</c:v>
                      </c:pt>
                      <c:pt idx="1">
                        <c:v>166748.72199176121</c:v>
                      </c:pt>
                      <c:pt idx="2">
                        <c:v>180341.45556441089</c:v>
                      </c:pt>
                      <c:pt idx="3">
                        <c:v>192005.0411071259</c:v>
                      </c:pt>
                      <c:pt idx="4">
                        <c:v>203135.09552896098</c:v>
                      </c:pt>
                      <c:pt idx="5">
                        <c:v>214105.13788566121</c:v>
                      </c:pt>
                      <c:pt idx="6">
                        <c:v>207957.44461409631</c:v>
                      </c:pt>
                      <c:pt idx="7">
                        <c:v>225912.55230494242</c:v>
                      </c:pt>
                      <c:pt idx="8">
                        <c:v>244634.09624400872</c:v>
                      </c:pt>
                      <c:pt idx="9">
                        <c:v>251212.1315631264</c:v>
                      </c:pt>
                      <c:pt idx="10">
                        <c:v>256552.2284598588</c:v>
                      </c:pt>
                      <c:pt idx="11">
                        <c:v>261553.60873222811</c:v>
                      </c:pt>
                      <c:pt idx="12">
                        <c:v>266958.17897709575</c:v>
                      </c:pt>
                    </c:numCache>
                  </c:numRef>
                </c:val>
                <c:smooth val="0"/>
                <c:extLst xmlns:c15="http://schemas.microsoft.com/office/drawing/2012/chart">
                  <c:ext xmlns:c16="http://schemas.microsoft.com/office/drawing/2014/chart" uri="{C3380CC4-5D6E-409C-BE32-E72D297353CC}">
                    <c16:uniqueId val="{0000001E-1D64-ED41-A0A5-FFCF49018195}"/>
                  </c:ext>
                </c:extLst>
              </c15:ser>
            </c15:filteredLineSeries>
            <c15:filteredLineSeries>
              <c15:ser>
                <c:idx val="9"/>
                <c:order val="30"/>
                <c:tx>
                  <c:strRef>
                    <c:extLst xmlns:c15="http://schemas.microsoft.com/office/drawing/2012/chart">
                      <c:ext xmlns:c15="http://schemas.microsoft.com/office/drawing/2012/chart" uri="{02D57815-91ED-43cb-92C2-25804820EDAC}">
                        <c15:formulaRef>
                          <c15:sqref>'[HumDemLAB-survival-Persian Region.xlsx]Values'!$L$2:$L$3</c15:sqref>
                        </c15:formulaRef>
                      </c:ext>
                    </c:extLst>
                    <c:strCache>
                      <c:ptCount val="2"/>
                      <c:pt idx="0">
                        <c:v>l(x)</c:v>
                      </c:pt>
                      <c:pt idx="1">
                        <c:v> 40</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Region.xlsx]Values'!$L$4:$L$16</c15:sqref>
                        </c15:formulaRef>
                      </c:ext>
                    </c:extLst>
                    <c:numCache>
                      <c:formatCode>0</c:formatCode>
                      <c:ptCount val="13"/>
                      <c:pt idx="0">
                        <c:v>142501.54828706331</c:v>
                      </c:pt>
                      <c:pt idx="1">
                        <c:v>158132.62596709811</c:v>
                      </c:pt>
                      <c:pt idx="2">
                        <c:v>171967.41192999211</c:v>
                      </c:pt>
                      <c:pt idx="3">
                        <c:v>183972.8146705479</c:v>
                      </c:pt>
                      <c:pt idx="4">
                        <c:v>195490.03312481008</c:v>
                      </c:pt>
                      <c:pt idx="5">
                        <c:v>206859.0216958939</c:v>
                      </c:pt>
                      <c:pt idx="6">
                        <c:v>200306.3003775698</c:v>
                      </c:pt>
                      <c:pt idx="7">
                        <c:v>219419.28647642268</c:v>
                      </c:pt>
                      <c:pt idx="8">
                        <c:v>239149.19203125039</c:v>
                      </c:pt>
                      <c:pt idx="9">
                        <c:v>246193.94971417397</c:v>
                      </c:pt>
                      <c:pt idx="10">
                        <c:v>251903.22341099521</c:v>
                      </c:pt>
                      <c:pt idx="11">
                        <c:v>257257.21450868799</c:v>
                      </c:pt>
                      <c:pt idx="12">
                        <c:v>263338.28217847209</c:v>
                      </c:pt>
                    </c:numCache>
                  </c:numRef>
                </c:val>
                <c:smooth val="0"/>
                <c:extLst xmlns:c15="http://schemas.microsoft.com/office/drawing/2012/chart">
                  <c:ext xmlns:c16="http://schemas.microsoft.com/office/drawing/2014/chart" uri="{C3380CC4-5D6E-409C-BE32-E72D297353CC}">
                    <c16:uniqueId val="{0000001F-1D64-ED41-A0A5-FFCF49018195}"/>
                  </c:ext>
                </c:extLst>
              </c15:ser>
            </c15:filteredLineSeries>
            <c15:filteredLineSeries>
              <c15:ser>
                <c:idx val="10"/>
                <c:order val="31"/>
                <c:tx>
                  <c:strRef>
                    <c:extLst xmlns:c15="http://schemas.microsoft.com/office/drawing/2012/chart">
                      <c:ext xmlns:c15="http://schemas.microsoft.com/office/drawing/2012/chart" uri="{02D57815-91ED-43cb-92C2-25804820EDAC}">
                        <c15:formulaRef>
                          <c15:sqref>'[HumDemLAB-survival-Persian Region.xlsx]Values'!$M$2:$M$3</c15:sqref>
                        </c15:formulaRef>
                      </c:ext>
                    </c:extLst>
                    <c:strCache>
                      <c:ptCount val="2"/>
                      <c:pt idx="0">
                        <c:v>l(x)</c:v>
                      </c:pt>
                      <c:pt idx="1">
                        <c:v> 45</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Region.xlsx]Values'!$M$4:$M$16</c15:sqref>
                        </c15:formulaRef>
                      </c:ext>
                    </c:extLst>
                    <c:numCache>
                      <c:formatCode>0</c:formatCode>
                      <c:ptCount val="13"/>
                      <c:pt idx="0">
                        <c:v>132636.83923060639</c:v>
                      </c:pt>
                      <c:pt idx="1">
                        <c:v>148299.2996355948</c:v>
                      </c:pt>
                      <c:pt idx="2">
                        <c:v>162303.01705406548</c:v>
                      </c:pt>
                      <c:pt idx="3">
                        <c:v>174613.92435884228</c:v>
                      </c:pt>
                      <c:pt idx="4">
                        <c:v>186507.08274196082</c:v>
                      </c:pt>
                      <c:pt idx="5">
                        <c:v>198276.90236778109</c:v>
                      </c:pt>
                      <c:pt idx="6">
                        <c:v>192140.99683667807</c:v>
                      </c:pt>
                      <c:pt idx="7">
                        <c:v>212236.99746061751</c:v>
                      </c:pt>
                      <c:pt idx="8">
                        <c:v>232435.70148883958</c:v>
                      </c:pt>
                      <c:pt idx="9">
                        <c:v>239963.06331087393</c:v>
                      </c:pt>
                      <c:pt idx="10">
                        <c:v>246059.97090774291</c:v>
                      </c:pt>
                      <c:pt idx="11">
                        <c:v>251771.90488419059</c:v>
                      </c:pt>
                      <c:pt idx="12">
                        <c:v>258645.11789198022</c:v>
                      </c:pt>
                    </c:numCache>
                  </c:numRef>
                </c:val>
                <c:smooth val="0"/>
                <c:extLst xmlns:c15="http://schemas.microsoft.com/office/drawing/2012/chart">
                  <c:ext xmlns:c16="http://schemas.microsoft.com/office/drawing/2014/chart" uri="{C3380CC4-5D6E-409C-BE32-E72D297353CC}">
                    <c16:uniqueId val="{00000020-1D64-ED41-A0A5-FFCF49018195}"/>
                  </c:ext>
                </c:extLst>
              </c15:ser>
            </c15:filteredLineSeries>
            <c15:filteredLineSeries>
              <c15:ser>
                <c:idx val="11"/>
                <c:order val="32"/>
                <c:tx>
                  <c:strRef>
                    <c:extLst xmlns:c15="http://schemas.microsoft.com/office/drawing/2012/chart">
                      <c:ext xmlns:c15="http://schemas.microsoft.com/office/drawing/2012/chart" uri="{02D57815-91ED-43cb-92C2-25804820EDAC}">
                        <c15:formulaRef>
                          <c15:sqref>'[HumDemLAB-survival-Persian Region.xlsx]Values'!$N$2:$N$3</c15:sqref>
                        </c15:formulaRef>
                      </c:ext>
                    </c:extLst>
                    <c:strCache>
                      <c:ptCount val="2"/>
                      <c:pt idx="0">
                        <c:v>l(x)</c:v>
                      </c:pt>
                      <c:pt idx="1">
                        <c:v> 50</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Region.xlsx]Values'!$N$4:$N$16</c15:sqref>
                        </c15:formulaRef>
                      </c:ext>
                    </c:extLst>
                    <c:numCache>
                      <c:formatCode>0</c:formatCode>
                      <c:ptCount val="13"/>
                      <c:pt idx="0">
                        <c:v>121563.43759428739</c:v>
                      </c:pt>
                      <c:pt idx="1">
                        <c:v>137079.38304521691</c:v>
                      </c:pt>
                      <c:pt idx="2">
                        <c:v>151102.12336471319</c:v>
                      </c:pt>
                      <c:pt idx="3">
                        <c:v>163607.1373870426</c:v>
                      </c:pt>
                      <c:pt idx="4">
                        <c:v>175795.7138787224</c:v>
                      </c:pt>
                      <c:pt idx="5">
                        <c:v>187906.4477629422</c:v>
                      </c:pt>
                      <c:pt idx="6">
                        <c:v>182453.86038208549</c:v>
                      </c:pt>
                      <c:pt idx="7">
                        <c:v>203488.56708920572</c:v>
                      </c:pt>
                      <c:pt idx="8">
                        <c:v>223891.04033749629</c:v>
                      </c:pt>
                      <c:pt idx="9">
                        <c:v>231909.13049951888</c:v>
                      </c:pt>
                      <c:pt idx="10">
                        <c:v>238391.38945385453</c:v>
                      </c:pt>
                      <c:pt idx="11">
                        <c:v>244466.50584512879</c:v>
                      </c:pt>
                      <c:pt idx="12">
                        <c:v>252236.23363213098</c:v>
                      </c:pt>
                    </c:numCache>
                  </c:numRef>
                </c:val>
                <c:smooth val="0"/>
                <c:extLst xmlns:c15="http://schemas.microsoft.com/office/drawing/2012/chart">
                  <c:ext xmlns:c16="http://schemas.microsoft.com/office/drawing/2014/chart" uri="{C3380CC4-5D6E-409C-BE32-E72D297353CC}">
                    <c16:uniqueId val="{00000021-1D64-ED41-A0A5-FFCF49018195}"/>
                  </c:ext>
                </c:extLst>
              </c15:ser>
            </c15:filteredLineSeries>
            <c15:filteredLineSeries>
              <c15:ser>
                <c:idx val="12"/>
                <c:order val="33"/>
                <c:tx>
                  <c:strRef>
                    <c:extLst xmlns:c15="http://schemas.microsoft.com/office/drawing/2012/chart">
                      <c:ext xmlns:c15="http://schemas.microsoft.com/office/drawing/2012/chart" uri="{02D57815-91ED-43cb-92C2-25804820EDAC}">
                        <c15:formulaRef>
                          <c15:sqref>'[HumDemLAB-survival-Persian Region.xlsx]Values'!$O$2:$O$3</c15:sqref>
                        </c15:formulaRef>
                      </c:ext>
                    </c:extLst>
                    <c:strCache>
                      <c:ptCount val="2"/>
                      <c:pt idx="0">
                        <c:v>l(x)</c:v>
                      </c:pt>
                      <c:pt idx="1">
                        <c:v> 55</c:v>
                      </c:pt>
                    </c:strCache>
                  </c:strRef>
                </c:tx>
                <c:spPr>
                  <a:ln w="28575" cap="rnd">
                    <a:solidFill>
                      <a:schemeClr val="accent1">
                        <a:lumMod val="80000"/>
                        <a:lumOff val="20000"/>
                      </a:schemeClr>
                    </a:solidFill>
                    <a:round/>
                  </a:ln>
                  <a:effectLst/>
                </c:spPr>
                <c:marker>
                  <c:symbol val="circle"/>
                  <c:size val="5"/>
                  <c:spPr>
                    <a:solidFill>
                      <a:schemeClr val="accent1">
                        <a:lumMod val="80000"/>
                        <a:lumOff val="20000"/>
                      </a:schemeClr>
                    </a:solidFill>
                    <a:ln w="9525">
                      <a:solidFill>
                        <a:schemeClr val="accent1">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Region.xlsx]Values'!$O$4:$O$16</c15:sqref>
                        </c15:formulaRef>
                      </c:ext>
                    </c:extLst>
                    <c:numCache>
                      <c:formatCode>0</c:formatCode>
                      <c:ptCount val="13"/>
                      <c:pt idx="0">
                        <c:v>108463.01066539731</c:v>
                      </c:pt>
                      <c:pt idx="1">
                        <c:v>123526.46980504261</c:v>
                      </c:pt>
                      <c:pt idx="2">
                        <c:v>137312.30808143102</c:v>
                      </c:pt>
                      <c:pt idx="3">
                        <c:v>149800.3302923</c:v>
                      </c:pt>
                      <c:pt idx="4">
                        <c:v>162127.05914142198</c:v>
                      </c:pt>
                      <c:pt idx="5">
                        <c:v>174436.1041827751</c:v>
                      </c:pt>
                      <c:pt idx="6">
                        <c:v>169671.70786502451</c:v>
                      </c:pt>
                      <c:pt idx="7">
                        <c:v>191751.2245975023</c:v>
                      </c:pt>
                      <c:pt idx="8">
                        <c:v>212176.48929500772</c:v>
                      </c:pt>
                      <c:pt idx="9">
                        <c:v>220729.34363731041</c:v>
                      </c:pt>
                      <c:pt idx="10">
                        <c:v>227634.81868595359</c:v>
                      </c:pt>
                      <c:pt idx="11">
                        <c:v>234077.41852983448</c:v>
                      </c:pt>
                      <c:pt idx="12">
                        <c:v>242930.86613463832</c:v>
                      </c:pt>
                    </c:numCache>
                  </c:numRef>
                </c:val>
                <c:smooth val="0"/>
                <c:extLst xmlns:c15="http://schemas.microsoft.com/office/drawing/2012/chart">
                  <c:ext xmlns:c16="http://schemas.microsoft.com/office/drawing/2014/chart" uri="{C3380CC4-5D6E-409C-BE32-E72D297353CC}">
                    <c16:uniqueId val="{00000022-1D64-ED41-A0A5-FFCF49018195}"/>
                  </c:ext>
                </c:extLst>
              </c15:ser>
            </c15:filteredLineSeries>
            <c15:filteredLineSeries>
              <c15:ser>
                <c:idx val="13"/>
                <c:order val="34"/>
                <c:tx>
                  <c:strRef>
                    <c:extLst xmlns:c15="http://schemas.microsoft.com/office/drawing/2012/chart">
                      <c:ext xmlns:c15="http://schemas.microsoft.com/office/drawing/2012/chart" uri="{02D57815-91ED-43cb-92C2-25804820EDAC}">
                        <c15:formulaRef>
                          <c15:sqref>'[HumDemLAB-survival-Persian Region.xlsx]Values'!$P$2:$P$3</c15:sqref>
                        </c15:formulaRef>
                      </c:ext>
                    </c:extLst>
                    <c:strCache>
                      <c:ptCount val="2"/>
                      <c:pt idx="0">
                        <c:v>l(x)</c:v>
                      </c:pt>
                      <c:pt idx="1">
                        <c:v> 60</c:v>
                      </c:pt>
                    </c:strCache>
                  </c:strRef>
                </c:tx>
                <c:spPr>
                  <a:ln w="285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Region.xlsx]Values'!$P$4:$P$16</c15:sqref>
                        </c15:formulaRef>
                      </c:ext>
                    </c:extLst>
                    <c:numCache>
                      <c:formatCode>0</c:formatCode>
                      <c:ptCount val="13"/>
                      <c:pt idx="0">
                        <c:v>93113.014439797305</c:v>
                      </c:pt>
                      <c:pt idx="1">
                        <c:v>107308.8802090445</c:v>
                      </c:pt>
                      <c:pt idx="2">
                        <c:v>120522.58221033341</c:v>
                      </c:pt>
                      <c:pt idx="3">
                        <c:v>132707.4276016783</c:v>
                      </c:pt>
                      <c:pt idx="4">
                        <c:v>144957.6281897469</c:v>
                      </c:pt>
                      <c:pt idx="5">
                        <c:v>157318.47085382999</c:v>
                      </c:pt>
                      <c:pt idx="6">
                        <c:v>153564.7851498352</c:v>
                      </c:pt>
                      <c:pt idx="7">
                        <c:v>176527.24680960667</c:v>
                      </c:pt>
                      <c:pt idx="8">
                        <c:v>196680.0421240436</c:v>
                      </c:pt>
                      <c:pt idx="9">
                        <c:v>205758.53537359968</c:v>
                      </c:pt>
                      <c:pt idx="10">
                        <c:v>213149.49835543701</c:v>
                      </c:pt>
                      <c:pt idx="11">
                        <c:v>219971.47870494489</c:v>
                      </c:pt>
                      <c:pt idx="12">
                        <c:v>229912.44594223899</c:v>
                      </c:pt>
                    </c:numCache>
                  </c:numRef>
                </c:val>
                <c:smooth val="0"/>
                <c:extLst xmlns:c15="http://schemas.microsoft.com/office/drawing/2012/chart">
                  <c:ext xmlns:c16="http://schemas.microsoft.com/office/drawing/2014/chart" uri="{C3380CC4-5D6E-409C-BE32-E72D297353CC}">
                    <c16:uniqueId val="{00000023-1D64-ED41-A0A5-FFCF49018195}"/>
                  </c:ext>
                </c:extLst>
              </c15:ser>
            </c15:filteredLineSeries>
            <c15:filteredLineSeries>
              <c15:ser>
                <c:idx val="14"/>
                <c:order val="35"/>
                <c:tx>
                  <c:strRef>
                    <c:extLst xmlns:c15="http://schemas.microsoft.com/office/drawing/2012/chart">
                      <c:ext xmlns:c15="http://schemas.microsoft.com/office/drawing/2012/chart" uri="{02D57815-91ED-43cb-92C2-25804820EDAC}">
                        <c15:formulaRef>
                          <c15:sqref>'[HumDemLAB-survival-Persian Region.xlsx]Values'!$Q$2:$Q$3</c15:sqref>
                        </c15:formulaRef>
                      </c:ext>
                    </c:extLst>
                    <c:strCache>
                      <c:ptCount val="2"/>
                      <c:pt idx="0">
                        <c:v>l(x)</c:v>
                      </c:pt>
                      <c:pt idx="1">
                        <c:v> 65</c:v>
                      </c:pt>
                    </c:strCache>
                  </c:strRef>
                </c:tx>
                <c:spPr>
                  <a:ln w="28575" cap="rnd">
                    <a:solidFill>
                      <a:schemeClr val="accent3">
                        <a:lumMod val="80000"/>
                        <a:lumOff val="20000"/>
                      </a:schemeClr>
                    </a:solidFill>
                    <a:round/>
                  </a:ln>
                  <a:effectLst/>
                </c:spPr>
                <c:marker>
                  <c:symbol val="circle"/>
                  <c:size val="5"/>
                  <c:spPr>
                    <a:solidFill>
                      <a:schemeClr val="accent3">
                        <a:lumMod val="80000"/>
                        <a:lumOff val="20000"/>
                      </a:schemeClr>
                    </a:solidFill>
                    <a:ln w="9525">
                      <a:solidFill>
                        <a:schemeClr val="accent3">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Region.xlsx]Values'!$Q$4:$Q$16</c15:sqref>
                        </c15:formulaRef>
                      </c:ext>
                    </c:extLst>
                    <c:numCache>
                      <c:formatCode>0</c:formatCode>
                      <c:ptCount val="13"/>
                      <c:pt idx="0">
                        <c:v>75537.094527156994</c:v>
                      </c:pt>
                      <c:pt idx="1">
                        <c:v>88329.193199877001</c:v>
                      </c:pt>
                      <c:pt idx="2">
                        <c:v>100448.79639094809</c:v>
                      </c:pt>
                      <c:pt idx="3">
                        <c:v>111856.2169134609</c:v>
                      </c:pt>
                      <c:pt idx="4">
                        <c:v>123574.23317098751</c:v>
                      </c:pt>
                      <c:pt idx="5">
                        <c:v>135515.90607276501</c:v>
                      </c:pt>
                      <c:pt idx="6">
                        <c:v>133901.3873682853</c:v>
                      </c:pt>
                      <c:pt idx="7">
                        <c:v>155921.1048501652</c:v>
                      </c:pt>
                      <c:pt idx="8">
                        <c:v>175462.17194445961</c:v>
                      </c:pt>
                      <c:pt idx="9">
                        <c:v>185033.78912730861</c:v>
                      </c:pt>
                      <c:pt idx="10">
                        <c:v>192686.70514152013</c:v>
                      </c:pt>
                      <c:pt idx="11">
                        <c:v>199916.34023717299</c:v>
                      </c:pt>
                      <c:pt idx="12">
                        <c:v>210804.78021740611</c:v>
                      </c:pt>
                    </c:numCache>
                  </c:numRef>
                </c:val>
                <c:smooth val="0"/>
                <c:extLst xmlns:c15="http://schemas.microsoft.com/office/drawing/2012/chart">
                  <c:ext xmlns:c16="http://schemas.microsoft.com/office/drawing/2014/chart" uri="{C3380CC4-5D6E-409C-BE32-E72D297353CC}">
                    <c16:uniqueId val="{00000024-1D64-ED41-A0A5-FFCF49018195}"/>
                  </c:ext>
                </c:extLst>
              </c15:ser>
            </c15:filteredLineSeries>
            <c15:filteredLineSeries>
              <c15:ser>
                <c:idx val="15"/>
                <c:order val="36"/>
                <c:tx>
                  <c:strRef>
                    <c:extLst xmlns:c15="http://schemas.microsoft.com/office/drawing/2012/chart">
                      <c:ext xmlns:c15="http://schemas.microsoft.com/office/drawing/2012/chart" uri="{02D57815-91ED-43cb-92C2-25804820EDAC}">
                        <c15:formulaRef>
                          <c15:sqref>'[HumDemLAB-survival-Persian Region.xlsx]Values'!$R$2:$R$3</c15:sqref>
                        </c15:formulaRef>
                      </c:ext>
                    </c:extLst>
                    <c:strCache>
                      <c:ptCount val="2"/>
                      <c:pt idx="0">
                        <c:v>l(x)</c:v>
                      </c:pt>
                      <c:pt idx="1">
                        <c:v> 70</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Region.xlsx]Values'!$R$4:$R$16</c15:sqref>
                        </c15:formulaRef>
                      </c:ext>
                    </c:extLst>
                    <c:numCache>
                      <c:formatCode>0</c:formatCode>
                      <c:ptCount val="13"/>
                      <c:pt idx="0">
                        <c:v>56716.270440661203</c:v>
                      </c:pt>
                      <c:pt idx="1">
                        <c:v>67374.0376868616</c:v>
                      </c:pt>
                      <c:pt idx="2">
                        <c:v>77689.083348011802</c:v>
                      </c:pt>
                      <c:pt idx="3">
                        <c:v>87589.151227904003</c:v>
                      </c:pt>
                      <c:pt idx="4">
                        <c:v>98008.486479896208</c:v>
                      </c:pt>
                      <c:pt idx="5">
                        <c:v>108746.27573042299</c:v>
                      </c:pt>
                      <c:pt idx="6">
                        <c:v>109088.9300573795</c:v>
                      </c:pt>
                      <c:pt idx="7">
                        <c:v>129138.99942720201</c:v>
                      </c:pt>
                      <c:pt idx="8">
                        <c:v>147302.184553923</c:v>
                      </c:pt>
                      <c:pt idx="9">
                        <c:v>157000.5966711815</c:v>
                      </c:pt>
                      <c:pt idx="10">
                        <c:v>164773.84113023389</c:v>
                      </c:pt>
                      <c:pt idx="11">
                        <c:v>172109.12412510271</c:v>
                      </c:pt>
                      <c:pt idx="12">
                        <c:v>183501.2371199521</c:v>
                      </c:pt>
                    </c:numCache>
                  </c:numRef>
                </c:val>
                <c:smooth val="0"/>
                <c:extLst xmlns:c15="http://schemas.microsoft.com/office/drawing/2012/chart">
                  <c:ext xmlns:c16="http://schemas.microsoft.com/office/drawing/2014/chart" uri="{C3380CC4-5D6E-409C-BE32-E72D297353CC}">
                    <c16:uniqueId val="{00000025-1D64-ED41-A0A5-FFCF49018195}"/>
                  </c:ext>
                </c:extLst>
              </c15:ser>
            </c15:filteredLineSeries>
            <c15:filteredLineSeries>
              <c15:ser>
                <c:idx val="16"/>
                <c:order val="37"/>
                <c:tx>
                  <c:strRef>
                    <c:extLst xmlns:c15="http://schemas.microsoft.com/office/drawing/2012/chart">
                      <c:ext xmlns:c15="http://schemas.microsoft.com/office/drawing/2012/chart" uri="{02D57815-91ED-43cb-92C2-25804820EDAC}">
                        <c15:formulaRef>
                          <c15:sqref>'[HumDemLAB-survival-Persian Region.xlsx]Values'!$S$2:$S$3</c15:sqref>
                        </c15:formulaRef>
                      </c:ext>
                    </c:extLst>
                    <c:strCache>
                      <c:ptCount val="2"/>
                      <c:pt idx="0">
                        <c:v>l(x)</c:v>
                      </c:pt>
                      <c:pt idx="1">
                        <c:v> 75</c:v>
                      </c:pt>
                    </c:strCache>
                  </c:strRef>
                </c:tx>
                <c:spPr>
                  <a:ln w="28575" cap="rnd">
                    <a:solidFill>
                      <a:schemeClr val="accent5">
                        <a:lumMod val="80000"/>
                        <a:lumOff val="20000"/>
                      </a:schemeClr>
                    </a:solidFill>
                    <a:round/>
                  </a:ln>
                  <a:effectLst/>
                </c:spPr>
                <c:marker>
                  <c:symbol val="circle"/>
                  <c:size val="5"/>
                  <c:spPr>
                    <a:solidFill>
                      <a:schemeClr val="accent5">
                        <a:lumMod val="80000"/>
                        <a:lumOff val="20000"/>
                      </a:schemeClr>
                    </a:solidFill>
                    <a:ln w="9525">
                      <a:solidFill>
                        <a:schemeClr val="accent5">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Region.xlsx]Values'!$S$4:$S$16</c15:sqref>
                        </c15:formulaRef>
                      </c:ext>
                    </c:extLst>
                    <c:numCache>
                      <c:formatCode>0</c:formatCode>
                      <c:ptCount val="13"/>
                      <c:pt idx="0">
                        <c:v>37077.525218203722</c:v>
                      </c:pt>
                      <c:pt idx="1">
                        <c:v>45082.36198603642</c:v>
                      </c:pt>
                      <c:pt idx="2">
                        <c:v>52839.321432120996</c:v>
                      </c:pt>
                      <c:pt idx="3">
                        <c:v>60491.616949869946</c:v>
                      </c:pt>
                      <c:pt idx="4">
                        <c:v>68814.772015733703</c:v>
                      </c:pt>
                      <c:pt idx="5">
                        <c:v>77249.530126131896</c:v>
                      </c:pt>
                      <c:pt idx="6">
                        <c:v>78965.5394060213</c:v>
                      </c:pt>
                      <c:pt idx="7">
                        <c:v>96117.176883781009</c:v>
                      </c:pt>
                      <c:pt idx="8">
                        <c:v>109848.23055644031</c:v>
                      </c:pt>
                      <c:pt idx="9">
                        <c:v>118441.09299610471</c:v>
                      </c:pt>
                      <c:pt idx="10">
                        <c:v>126385.6692252701</c:v>
                      </c:pt>
                      <c:pt idx="11">
                        <c:v>133294.22389740052</c:v>
                      </c:pt>
                      <c:pt idx="12">
                        <c:v>144680.29462946008</c:v>
                      </c:pt>
                    </c:numCache>
                  </c:numRef>
                </c:val>
                <c:smooth val="0"/>
                <c:extLst xmlns:c15="http://schemas.microsoft.com/office/drawing/2012/chart">
                  <c:ext xmlns:c16="http://schemas.microsoft.com/office/drawing/2014/chart" uri="{C3380CC4-5D6E-409C-BE32-E72D297353CC}">
                    <c16:uniqueId val="{00000026-1D64-ED41-A0A5-FFCF49018195}"/>
                  </c:ext>
                </c:extLst>
              </c15:ser>
            </c15:filteredLineSeries>
            <c15:filteredLineSeries>
              <c15:ser>
                <c:idx val="17"/>
                <c:order val="38"/>
                <c:tx>
                  <c:strRef>
                    <c:extLst xmlns:c15="http://schemas.microsoft.com/office/drawing/2012/chart">
                      <c:ext xmlns:c15="http://schemas.microsoft.com/office/drawing/2012/chart" uri="{02D57815-91ED-43cb-92C2-25804820EDAC}">
                        <c15:formulaRef>
                          <c15:sqref>'[HumDemLAB-survival-Persian Region.xlsx]Values'!$T$2:$T$3</c15:sqref>
                        </c15:formulaRef>
                      </c:ext>
                    </c:extLst>
                    <c:strCache>
                      <c:ptCount val="2"/>
                      <c:pt idx="0">
                        <c:v>l(x)</c:v>
                      </c:pt>
                      <c:pt idx="1">
                        <c:v> 80</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Region.xlsx]Values'!$T$4:$T$16</c15:sqref>
                        </c15:formulaRef>
                      </c:ext>
                    </c:extLst>
                    <c:numCache>
                      <c:formatCode>0</c:formatCode>
                      <c:ptCount val="13"/>
                      <c:pt idx="0">
                        <c:v>19831.155523529618</c:v>
                      </c:pt>
                      <c:pt idx="1">
                        <c:v>24744.873468664879</c:v>
                      </c:pt>
                      <c:pt idx="2">
                        <c:v>29485.417063292611</c:v>
                      </c:pt>
                      <c:pt idx="3">
                        <c:v>34435.591330674928</c:v>
                      </c:pt>
                      <c:pt idx="4">
                        <c:v>39926.720481209151</c:v>
                      </c:pt>
                      <c:pt idx="5">
                        <c:v>45464.17899139729</c:v>
                      </c:pt>
                      <c:pt idx="6">
                        <c:v>47958.894200645489</c:v>
                      </c:pt>
                      <c:pt idx="7">
                        <c:v>60408.327115909102</c:v>
                      </c:pt>
                      <c:pt idx="8">
                        <c:v>69334.245840357093</c:v>
                      </c:pt>
                      <c:pt idx="9">
                        <c:v>75020.046641357796</c:v>
                      </c:pt>
                      <c:pt idx="10">
                        <c:v>82088.602943190897</c:v>
                      </c:pt>
                      <c:pt idx="11">
                        <c:v>87794.868770919391</c:v>
                      </c:pt>
                      <c:pt idx="12">
                        <c:v>95530.089993832196</c:v>
                      </c:pt>
                    </c:numCache>
                  </c:numRef>
                </c:val>
                <c:smooth val="0"/>
                <c:extLst xmlns:c15="http://schemas.microsoft.com/office/drawing/2012/chart">
                  <c:ext xmlns:c16="http://schemas.microsoft.com/office/drawing/2014/chart" uri="{C3380CC4-5D6E-409C-BE32-E72D297353CC}">
                    <c16:uniqueId val="{00000027-1D64-ED41-A0A5-FFCF49018195}"/>
                  </c:ext>
                </c:extLst>
              </c15:ser>
            </c15:filteredLineSeries>
            <c15:filteredLineSeries>
              <c15:ser>
                <c:idx val="18"/>
                <c:order val="39"/>
                <c:tx>
                  <c:strRef>
                    <c:extLst xmlns:c15="http://schemas.microsoft.com/office/drawing/2012/chart">
                      <c:ext xmlns:c15="http://schemas.microsoft.com/office/drawing/2012/chart" uri="{02D57815-91ED-43cb-92C2-25804820EDAC}">
                        <c15:formulaRef>
                          <c15:sqref>'[HumDemLAB-survival-Persian Region.xlsx]Values'!$U$2:$U$3</c15:sqref>
                        </c15:formulaRef>
                      </c:ext>
                    </c:extLst>
                    <c:strCache>
                      <c:ptCount val="2"/>
                      <c:pt idx="0">
                        <c:v>l(x)</c:v>
                      </c:pt>
                      <c:pt idx="1">
                        <c:v> 85</c:v>
                      </c:pt>
                    </c:strCache>
                  </c:strRef>
                </c:tx>
                <c:spPr>
                  <a:ln w="28575" cap="rnd">
                    <a:solidFill>
                      <a:schemeClr val="accent1">
                        <a:lumMod val="80000"/>
                      </a:schemeClr>
                    </a:solidFill>
                    <a:round/>
                  </a:ln>
                  <a:effectLst/>
                </c:spPr>
                <c:marker>
                  <c:symbol val="circle"/>
                  <c:size val="5"/>
                  <c:spPr>
                    <a:solidFill>
                      <a:schemeClr val="accent1">
                        <a:lumMod val="80000"/>
                      </a:schemeClr>
                    </a:solidFill>
                    <a:ln w="9525">
                      <a:solidFill>
                        <a:schemeClr val="accent1">
                          <a:lumMod val="8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Region.xlsx]Values'!$U$4:$U$16</c15:sqref>
                        </c15:formulaRef>
                      </c:ext>
                    </c:extLst>
                    <c:numCache>
                      <c:formatCode>0</c:formatCode>
                      <c:ptCount val="13"/>
                      <c:pt idx="0">
                        <c:v>8074.7070699363521</c:v>
                      </c:pt>
                      <c:pt idx="1">
                        <c:v>10340.233323834047</c:v>
                      </c:pt>
                      <c:pt idx="2">
                        <c:v>12517.337199650261</c:v>
                      </c:pt>
                      <c:pt idx="3">
                        <c:v>14920.653142438501</c:v>
                      </c:pt>
                      <c:pt idx="4">
                        <c:v>17685.972048700562</c:v>
                      </c:pt>
                      <c:pt idx="5">
                        <c:v>20351.99724697354</c:v>
                      </c:pt>
                      <c:pt idx="6">
                        <c:v>22636.27184219304</c:v>
                      </c:pt>
                      <c:pt idx="7">
                        <c:v>29753.355587478218</c:v>
                      </c:pt>
                      <c:pt idx="8">
                        <c:v>33806.957333256636</c:v>
                      </c:pt>
                      <c:pt idx="9">
                        <c:v>37358.827539164071</c:v>
                      </c:pt>
                      <c:pt idx="10">
                        <c:v>42244.020967065175</c:v>
                      </c:pt>
                      <c:pt idx="11">
                        <c:v>46197.763440367169</c:v>
                      </c:pt>
                      <c:pt idx="12">
                        <c:v>49483.119048247521</c:v>
                      </c:pt>
                    </c:numCache>
                  </c:numRef>
                </c:val>
                <c:smooth val="0"/>
                <c:extLst xmlns:c15="http://schemas.microsoft.com/office/drawing/2012/chart">
                  <c:ext xmlns:c16="http://schemas.microsoft.com/office/drawing/2014/chart" uri="{C3380CC4-5D6E-409C-BE32-E72D297353CC}">
                    <c16:uniqueId val="{00000028-1D64-ED41-A0A5-FFCF49018195}"/>
                  </c:ext>
                </c:extLst>
              </c15:ser>
            </c15:filteredLineSeries>
            <c15:filteredLineSeries>
              <c15:ser>
                <c:idx val="19"/>
                <c:order val="40"/>
                <c:tx>
                  <c:strRef>
                    <c:extLst xmlns:c15="http://schemas.microsoft.com/office/drawing/2012/chart">
                      <c:ext xmlns:c15="http://schemas.microsoft.com/office/drawing/2012/chart" uri="{02D57815-91ED-43cb-92C2-25804820EDAC}">
                        <c15:formulaRef>
                          <c15:sqref>'[HumDemLAB-survival-Persian Region.xlsx]Values'!$V$2:$V$3</c15:sqref>
                        </c15:formulaRef>
                      </c:ext>
                    </c:extLst>
                    <c:strCache>
                      <c:ptCount val="2"/>
                      <c:pt idx="0">
                        <c:v>l(x)</c:v>
                      </c:pt>
                      <c:pt idx="1">
                        <c:v> 90</c:v>
                      </c:pt>
                    </c:strCache>
                  </c:strRef>
                </c:tx>
                <c:spPr>
                  <a:ln w="28575" cap="rnd">
                    <a:solidFill>
                      <a:schemeClr val="accent2">
                        <a:lumMod val="80000"/>
                      </a:schemeClr>
                    </a:solidFill>
                    <a:round/>
                  </a:ln>
                  <a:effectLst/>
                </c:spPr>
                <c:marker>
                  <c:symbol val="circle"/>
                  <c:size val="5"/>
                  <c:spPr>
                    <a:solidFill>
                      <a:schemeClr val="accent2">
                        <a:lumMod val="80000"/>
                      </a:schemeClr>
                    </a:solidFill>
                    <a:ln w="9525">
                      <a:solidFill>
                        <a:schemeClr val="accent2">
                          <a:lumMod val="80000"/>
                        </a:schemeClr>
                      </a:solidFill>
                    </a:ln>
                    <a:effectLst/>
                  </c:spPr>
                </c:marker>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Region.xlsx]Values'!$V$4:$V$16</c15:sqref>
                        </c15:formulaRef>
                      </c:ext>
                    </c:extLst>
                    <c:numCache>
                      <c:formatCode>0</c:formatCode>
                      <c:ptCount val="13"/>
                      <c:pt idx="0">
                        <c:v>2420.0384129984982</c:v>
                      </c:pt>
                      <c:pt idx="1">
                        <c:v>3163.0057894511692</c:v>
                      </c:pt>
                      <c:pt idx="2">
                        <c:v>3868.6065783727172</c:v>
                      </c:pt>
                      <c:pt idx="3">
                        <c:v>4688.1201090936283</c:v>
                      </c:pt>
                      <c:pt idx="4">
                        <c:v>5639.6178190881192</c:v>
                      </c:pt>
                      <c:pt idx="5">
                        <c:v>6499.7536354959702</c:v>
                      </c:pt>
                      <c:pt idx="6">
                        <c:v>7763.5327969526115</c:v>
                      </c:pt>
                      <c:pt idx="7">
                        <c:v>10728.04267115885</c:v>
                      </c:pt>
                      <c:pt idx="8">
                        <c:v>11756.678214609079</c:v>
                      </c:pt>
                      <c:pt idx="9">
                        <c:v>13266.0379886379</c:v>
                      </c:pt>
                      <c:pt idx="10">
                        <c:v>15359.65141338558</c:v>
                      </c:pt>
                      <c:pt idx="11">
                        <c:v>17283.254819103549</c:v>
                      </c:pt>
                      <c:pt idx="12">
                        <c:v>17631.05912752384</c:v>
                      </c:pt>
                    </c:numCache>
                  </c:numRef>
                </c:val>
                <c:smooth val="0"/>
                <c:extLst xmlns:c15="http://schemas.microsoft.com/office/drawing/2012/chart">
                  <c:ext xmlns:c16="http://schemas.microsoft.com/office/drawing/2014/chart" uri="{C3380CC4-5D6E-409C-BE32-E72D297353CC}">
                    <c16:uniqueId val="{00000029-1D64-ED41-A0A5-FFCF49018195}"/>
                  </c:ext>
                </c:extLst>
              </c15:ser>
            </c15:filteredLineSeries>
            <c15:filteredLineSeries>
              <c15:ser>
                <c:idx val="20"/>
                <c:order val="41"/>
                <c:tx>
                  <c:strRef>
                    <c:extLst xmlns:c15="http://schemas.microsoft.com/office/drawing/2012/chart">
                      <c:ext xmlns:c15="http://schemas.microsoft.com/office/drawing/2012/chart" uri="{02D57815-91ED-43cb-92C2-25804820EDAC}">
                        <c15:formulaRef>
                          <c15:sqref>'[HumDemLAB-survival-Persian Region.xlsx]Values'!$W$2:$W$3</c15:sqref>
                        </c15:formulaRef>
                      </c:ext>
                    </c:extLst>
                    <c:strCache>
                      <c:ptCount val="2"/>
                      <c:pt idx="0">
                        <c:v>l(x)</c:v>
                      </c:pt>
                      <c:pt idx="1">
                        <c:v> 95</c:v>
                      </c:pt>
                    </c:strCache>
                  </c:strRef>
                </c:tx>
                <c:spPr>
                  <a:ln w="38100" cap="rnd">
                    <a:solidFill>
                      <a:srgbClr val="00B050"/>
                    </a:solidFill>
                    <a:round/>
                  </a:ln>
                  <a:effectLst/>
                </c:spPr>
                <c:marker>
                  <c:symbol val="circle"/>
                  <c:size val="8"/>
                  <c:spPr>
                    <a:solidFill>
                      <a:srgbClr val="00B050"/>
                    </a:solidFill>
                    <a:ln w="9525">
                      <a:solidFill>
                        <a:srgbClr val="00B050"/>
                      </a:solidFill>
                    </a:ln>
                    <a:effectLst/>
                  </c:spPr>
                </c:marker>
                <c:trendline>
                  <c:spPr>
                    <a:ln w="19050">
                      <a:solidFill>
                        <a:schemeClr val="tx1"/>
                      </a:solidFill>
                      <a:prstDash val="sysDash"/>
                    </a:ln>
                  </c:spPr>
                  <c:trendlineType val="log"/>
                  <c:forward val="100"/>
                  <c:dispRSqr val="0"/>
                  <c:dispEq val="0"/>
                </c:trendline>
                <c:cat>
                  <c:numRef>
                    <c:extLst xmlns:c15="http://schemas.microsoft.com/office/drawing/2012/chart">
                      <c:ext xmlns:c15="http://schemas.microsoft.com/office/drawing/2012/chart" uri="{02D57815-91ED-43cb-92C2-25804820EDAC}">
                        <c15:formulaRef>
                          <c15:sqref>'[HumDemLAB-survival-Persian Region.xlsx]Values'!$B$4:$B$16</c15:sqref>
                        </c15:formulaRef>
                      </c:ext>
                    </c:extLst>
                    <c:numCache>
                      <c:formatCode>General</c:formatCode>
                      <c:ptCount val="13"/>
                      <c:pt idx="0">
                        <c:v>1952.5</c:v>
                      </c:pt>
                      <c:pt idx="1">
                        <c:v>1957.5</c:v>
                      </c:pt>
                      <c:pt idx="2">
                        <c:v>1962.5</c:v>
                      </c:pt>
                      <c:pt idx="3">
                        <c:v>1967.5</c:v>
                      </c:pt>
                      <c:pt idx="4">
                        <c:v>1972.5</c:v>
                      </c:pt>
                      <c:pt idx="5">
                        <c:v>1977.5</c:v>
                      </c:pt>
                      <c:pt idx="6">
                        <c:v>1982.5</c:v>
                      </c:pt>
                      <c:pt idx="7">
                        <c:v>1987.5</c:v>
                      </c:pt>
                      <c:pt idx="8">
                        <c:v>1992.5</c:v>
                      </c:pt>
                      <c:pt idx="9">
                        <c:v>1997.5</c:v>
                      </c:pt>
                      <c:pt idx="10">
                        <c:v>2002.5</c:v>
                      </c:pt>
                      <c:pt idx="11">
                        <c:v>2007.2</c:v>
                      </c:pt>
                      <c:pt idx="12">
                        <c:v>2012.5</c:v>
                      </c:pt>
                    </c:numCache>
                  </c:numRef>
                </c:cat>
                <c:val>
                  <c:numRef>
                    <c:extLst xmlns:c15="http://schemas.microsoft.com/office/drawing/2012/chart">
                      <c:ext xmlns:c15="http://schemas.microsoft.com/office/drawing/2012/chart" uri="{02D57815-91ED-43cb-92C2-25804820EDAC}">
                        <c15:formulaRef>
                          <c15:sqref>'[HumDemLAB-survival-Persian Region.xlsx]Values'!$W$4:$W$16</c15:sqref>
                        </c15:formulaRef>
                      </c:ext>
                    </c:extLst>
                    <c:numCache>
                      <c:formatCode>0</c:formatCode>
                      <c:ptCount val="13"/>
                      <c:pt idx="0">
                        <c:v>517.31683903207397</c:v>
                      </c:pt>
                      <c:pt idx="1">
                        <c:v>673.93030271881082</c:v>
                      </c:pt>
                      <c:pt idx="2">
                        <c:v>820.5271781869867</c:v>
                      </c:pt>
                      <c:pt idx="3">
                        <c:v>996.3377953010247</c:v>
                      </c:pt>
                      <c:pt idx="4">
                        <c:v>1199.7697597174449</c:v>
                      </c:pt>
                      <c:pt idx="5">
                        <c:v>1362.5636931905883</c:v>
                      </c:pt>
                      <c:pt idx="6">
                        <c:v>1766.0088848137559</c:v>
                      </c:pt>
                      <c:pt idx="7">
                        <c:v>2578.5625946069381</c:v>
                      </c:pt>
                      <c:pt idx="8">
                        <c:v>2594.3678242985152</c:v>
                      </c:pt>
                      <c:pt idx="9">
                        <c:v>3015.2899552214749</c:v>
                      </c:pt>
                      <c:pt idx="10">
                        <c:v>3527.1781761773982</c:v>
                      </c:pt>
                      <c:pt idx="11">
                        <c:v>4138.1870200032899</c:v>
                      </c:pt>
                      <c:pt idx="12">
                        <c:v>3705.1912176196188</c:v>
                      </c:pt>
                    </c:numCache>
                  </c:numRef>
                </c:val>
                <c:smooth val="0"/>
                <c:extLst xmlns:c15="http://schemas.microsoft.com/office/drawing/2012/chart">
                  <c:ext xmlns:c16="http://schemas.microsoft.com/office/drawing/2014/chart" uri="{C3380CC4-5D6E-409C-BE32-E72D297353CC}">
                    <c16:uniqueId val="{0000002B-1D64-ED41-A0A5-FFCF49018195}"/>
                  </c:ext>
                </c:extLst>
              </c15:ser>
            </c15:filteredLineSeries>
          </c:ext>
        </c:extLst>
      </c:lineChart>
      <c:dateAx>
        <c:axId val="211907726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Anni</a:t>
                </a:r>
              </a:p>
            </c:rich>
          </c:tx>
          <c:layout>
            <c:manualLayout>
              <c:xMode val="edge"/>
              <c:yMode val="edge"/>
              <c:x val="0.49168496265616901"/>
              <c:y val="0.83339536089239952"/>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24363775"/>
        <c:crosses val="autoZero"/>
        <c:auto val="0"/>
        <c:lblOffset val="100"/>
        <c:baseTimeUnit val="days"/>
      </c:dateAx>
      <c:valAx>
        <c:axId val="212436377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1400" b="1">
                    <a:solidFill>
                      <a:sysClr val="windowText" lastClr="000000"/>
                    </a:solidFill>
                  </a:rPr>
                  <a:t>l(x)</a:t>
                </a:r>
              </a:p>
            </c:rich>
          </c:tx>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19077263"/>
        <c:crosses val="autoZero"/>
        <c:crossBetween val="between"/>
      </c:valAx>
    </c:plotArea>
    <c:legend>
      <c:legendPos val="b"/>
      <c:layout>
        <c:manualLayout>
          <c:xMode val="edge"/>
          <c:yMode val="edge"/>
          <c:x val="0.12614168225265393"/>
          <c:y val="0.88068915941027304"/>
          <c:w val="0.80278362909438017"/>
          <c:h val="0.1186751631170087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extLst/>
  </c:chart>
  <c:txPr>
    <a:bodyPr/>
    <a:lstStyle/>
    <a:p>
      <a:pPr>
        <a:defRPr/>
      </a:pPr>
      <a:endParaRPr lang="it-I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‹N›</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38939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1345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22953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18591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‹N›</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67757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217156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16757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394558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177245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646975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4/15/23</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‹N›</a:t>
            </a:fld>
            <a:endParaRPr lang="en-US"/>
          </a:p>
        </p:txBody>
      </p:sp>
    </p:spTree>
    <p:extLst>
      <p:ext uri="{BB962C8B-B14F-4D97-AF65-F5344CB8AC3E}">
        <p14:creationId xmlns:p14="http://schemas.microsoft.com/office/powerpoint/2010/main" val="57833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‹N›</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4/15/23</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140109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D8EACB7-D372-470B-B76E-A829D0031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E4EE359-73DF-AE83-1D70-B9CDA79F78B2}"/>
              </a:ext>
            </a:extLst>
          </p:cNvPr>
          <p:cNvPicPr>
            <a:picLocks noChangeAspect="1"/>
          </p:cNvPicPr>
          <p:nvPr/>
        </p:nvPicPr>
        <p:blipFill>
          <a:blip r:embed="rId2"/>
          <a:srcRect t="4799" b="4799"/>
          <a:stretch/>
        </p:blipFill>
        <p:spPr>
          <a:xfrm>
            <a:off x="20" y="10"/>
            <a:ext cx="12191980" cy="6857989"/>
          </a:xfrm>
          <a:prstGeom prst="rect">
            <a:avLst/>
          </a:prstGeom>
        </p:spPr>
      </p:pic>
      <p:sp>
        <p:nvSpPr>
          <p:cNvPr id="11" name="Rectangle 5">
            <a:extLst>
              <a:ext uri="{FF2B5EF4-FFF2-40B4-BE49-F238E27FC236}">
                <a16:creationId xmlns:a16="http://schemas.microsoft.com/office/drawing/2014/main" id="{C7EA4B13-46D3-41EE-95DA-7B2100DE9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701" y="1028700"/>
            <a:ext cx="4038600" cy="4800600"/>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DCEEEBE1-DC7B-4168-90C6-DB88876E3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614259" y="4550150"/>
            <a:ext cx="867485" cy="115439"/>
            <a:chOff x="8910933" y="1861308"/>
            <a:chExt cx="867485" cy="115439"/>
          </a:xfrm>
        </p:grpSpPr>
        <p:sp>
          <p:nvSpPr>
            <p:cNvPr id="14" name="Rectangle 13">
              <a:extLst>
                <a:ext uri="{FF2B5EF4-FFF2-40B4-BE49-F238E27FC236}">
                  <a16:creationId xmlns:a16="http://schemas.microsoft.com/office/drawing/2014/main" id="{43418E74-781F-419C-8C63-91C14AF8D8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9B0F0D1C-98D5-4C46-961A-0E36168C31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3E9C99B-47BB-461B-AEDE-0B227C5B258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olo 1">
            <a:extLst>
              <a:ext uri="{FF2B5EF4-FFF2-40B4-BE49-F238E27FC236}">
                <a16:creationId xmlns:a16="http://schemas.microsoft.com/office/drawing/2014/main" id="{BC89F9C2-014B-568D-13D8-CE77F9C9075A}"/>
              </a:ext>
            </a:extLst>
          </p:cNvPr>
          <p:cNvSpPr>
            <a:spLocks noGrp="1"/>
          </p:cNvSpPr>
          <p:nvPr>
            <p:ph type="ctrTitle"/>
          </p:nvPr>
        </p:nvSpPr>
        <p:spPr>
          <a:xfrm>
            <a:off x="1319514" y="1398850"/>
            <a:ext cx="3460830" cy="2030150"/>
          </a:xfrm>
        </p:spPr>
        <p:txBody>
          <a:bodyPr>
            <a:normAutofit/>
          </a:bodyPr>
          <a:lstStyle/>
          <a:p>
            <a:r>
              <a:rPr lang="it-IT" sz="2400"/>
              <a:t> </a:t>
            </a:r>
            <a:r>
              <a:rPr lang="it-IT"/>
              <a:t>analisi demografica</a:t>
            </a:r>
            <a:br>
              <a:rPr lang="it-IT" sz="2400"/>
            </a:br>
            <a:r>
              <a:rPr lang="it-IT" sz="2400"/>
              <a:t>regione persiana </a:t>
            </a:r>
          </a:p>
        </p:txBody>
      </p:sp>
      <p:sp>
        <p:nvSpPr>
          <p:cNvPr id="3" name="Sottotitolo 2">
            <a:extLst>
              <a:ext uri="{FF2B5EF4-FFF2-40B4-BE49-F238E27FC236}">
                <a16:creationId xmlns:a16="http://schemas.microsoft.com/office/drawing/2014/main" id="{309F4348-1B37-8E5B-7317-39434B7582B8}"/>
              </a:ext>
            </a:extLst>
          </p:cNvPr>
          <p:cNvSpPr>
            <a:spLocks noGrp="1"/>
          </p:cNvSpPr>
          <p:nvPr>
            <p:ph type="subTitle" idx="1"/>
          </p:nvPr>
        </p:nvSpPr>
        <p:spPr>
          <a:xfrm>
            <a:off x="1319514" y="3712101"/>
            <a:ext cx="3460830" cy="732525"/>
          </a:xfrm>
        </p:spPr>
        <p:txBody>
          <a:bodyPr>
            <a:normAutofit fontScale="85000" lnSpcReduction="10000"/>
          </a:bodyPr>
          <a:lstStyle/>
          <a:p>
            <a:r>
              <a:rPr lang="it-IT"/>
              <a:t>Annicchiarico Greta, Barberi Claire, Di Scanno Giulia, Rausa Francesca</a:t>
            </a:r>
          </a:p>
        </p:txBody>
      </p:sp>
    </p:spTree>
    <p:extLst>
      <p:ext uri="{BB962C8B-B14F-4D97-AF65-F5344CB8AC3E}">
        <p14:creationId xmlns:p14="http://schemas.microsoft.com/office/powerpoint/2010/main" val="164937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3FDEC-2340-0EFA-851C-F6537C13AC39}"/>
              </a:ext>
            </a:extLst>
          </p:cNvPr>
          <p:cNvSpPr>
            <a:spLocks noGrp="1"/>
          </p:cNvSpPr>
          <p:nvPr>
            <p:ph type="title"/>
          </p:nvPr>
        </p:nvSpPr>
        <p:spPr>
          <a:xfrm>
            <a:off x="207553" y="243069"/>
            <a:ext cx="11652754" cy="567160"/>
          </a:xfrm>
        </p:spPr>
        <p:txBody>
          <a:bodyPr>
            <a:noAutofit/>
          </a:bodyPr>
          <a:lstStyle/>
          <a:p>
            <a:pPr algn="ctr"/>
            <a:r>
              <a:rPr lang="it-IT" sz="2400" b="1"/>
              <a:t>Andamento della fertilità divisa in classi d’età dal 1950 al 2015 con previsione fino al 2100</a:t>
            </a:r>
          </a:p>
        </p:txBody>
      </p:sp>
      <p:graphicFrame>
        <p:nvGraphicFramePr>
          <p:cNvPr id="12" name="Grafico 11">
            <a:extLst>
              <a:ext uri="{FF2B5EF4-FFF2-40B4-BE49-F238E27FC236}">
                <a16:creationId xmlns:a16="http://schemas.microsoft.com/office/drawing/2014/main" id="{228FA6E6-09EF-5276-6DCA-C1FC93613F46}"/>
              </a:ext>
            </a:extLst>
          </p:cNvPr>
          <p:cNvGraphicFramePr>
            <a:graphicFrameLocks/>
          </p:cNvGraphicFramePr>
          <p:nvPr>
            <p:extLst>
              <p:ext uri="{D42A27DB-BD31-4B8C-83A1-F6EECF244321}">
                <p14:modId xmlns:p14="http://schemas.microsoft.com/office/powerpoint/2010/main" val="1550429532"/>
              </p:ext>
            </p:extLst>
          </p:nvPr>
        </p:nvGraphicFramePr>
        <p:xfrm>
          <a:off x="207552" y="1013540"/>
          <a:ext cx="5888448" cy="35213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Grafico 12">
            <a:extLst>
              <a:ext uri="{FF2B5EF4-FFF2-40B4-BE49-F238E27FC236}">
                <a16:creationId xmlns:a16="http://schemas.microsoft.com/office/drawing/2014/main" id="{1749AD13-EA62-5944-92D5-56612E2DB42A}"/>
              </a:ext>
            </a:extLst>
          </p:cNvPr>
          <p:cNvGraphicFramePr>
            <a:graphicFrameLocks/>
          </p:cNvGraphicFramePr>
          <p:nvPr>
            <p:extLst>
              <p:ext uri="{D42A27DB-BD31-4B8C-83A1-F6EECF244321}">
                <p14:modId xmlns:p14="http://schemas.microsoft.com/office/powerpoint/2010/main" val="4215559360"/>
              </p:ext>
            </p:extLst>
          </p:nvPr>
        </p:nvGraphicFramePr>
        <p:xfrm>
          <a:off x="6096000" y="1013541"/>
          <a:ext cx="5888449" cy="3521389"/>
        </p:xfrm>
        <a:graphic>
          <a:graphicData uri="http://schemas.openxmlformats.org/drawingml/2006/chart">
            <c:chart xmlns:c="http://schemas.openxmlformats.org/drawingml/2006/chart" xmlns:r="http://schemas.openxmlformats.org/officeDocument/2006/relationships" r:id="rId3"/>
          </a:graphicData>
        </a:graphic>
      </p:graphicFrame>
      <p:sp>
        <p:nvSpPr>
          <p:cNvPr id="16" name="CasellaDiTesto 15">
            <a:extLst>
              <a:ext uri="{FF2B5EF4-FFF2-40B4-BE49-F238E27FC236}">
                <a16:creationId xmlns:a16="http://schemas.microsoft.com/office/drawing/2014/main" id="{79421059-76CF-40A8-AE56-1F7400BE8B9A}"/>
              </a:ext>
            </a:extLst>
          </p:cNvPr>
          <p:cNvSpPr txBox="1"/>
          <p:nvPr/>
        </p:nvSpPr>
        <p:spPr>
          <a:xfrm>
            <a:off x="207551" y="4533065"/>
            <a:ext cx="11776897"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L’invasione dell’Iran da parte dell’Iraq (1980) alimentò un clima favorevole alle natalità, le famiglie vennero incoraggiate a voler concepire un maggior numero di figli per ottenere un "esercito di venti milioni", come proposto dall'Ayatollah Khomeini. Infatti vediamo un incremento della fertilità nel periodo che va dal 1970 al 1990.  Un altro fattore che ha influenzato il tasso di fertilità è stato le direttive governative prese nei confronti delle donne. L'Afghanistan è l'unico paese al mondo che proibisce alle donne l'accesso alle scuole superiori e che le attribuisce l'età minima legale di 16 anni per poter conseguire il sacramento del matrimonio. Negli ultimi anni, con lo sviluppo dei contraccettivi, con la ribellione delle donne ai divieti, agli sfruttamenti sessisti della loro società e all'aumento del livello di istruzione, vediamo un calo drastico della fertilità dagli anni 90 fino ad oggi.</a:t>
            </a:r>
          </a:p>
        </p:txBody>
      </p:sp>
    </p:spTree>
    <p:extLst>
      <p:ext uri="{BB962C8B-B14F-4D97-AF65-F5344CB8AC3E}">
        <p14:creationId xmlns:p14="http://schemas.microsoft.com/office/powerpoint/2010/main" val="278781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3FDEC-2340-0EFA-851C-F6537C13AC39}"/>
              </a:ext>
            </a:extLst>
          </p:cNvPr>
          <p:cNvSpPr>
            <a:spLocks noGrp="1"/>
          </p:cNvSpPr>
          <p:nvPr>
            <p:ph type="title"/>
          </p:nvPr>
        </p:nvSpPr>
        <p:spPr>
          <a:xfrm>
            <a:off x="309283" y="341148"/>
            <a:ext cx="11573433" cy="567160"/>
          </a:xfrm>
        </p:spPr>
        <p:txBody>
          <a:bodyPr>
            <a:normAutofit/>
          </a:bodyPr>
          <a:lstStyle/>
          <a:p>
            <a:pPr algn="ctr"/>
            <a:r>
              <a:rPr lang="it-IT" sz="2400" b="1"/>
              <a:t>Andamento della mortalità divisa in classi d’età dal 1950 al 2015 con previsione fino al 2100</a:t>
            </a:r>
          </a:p>
        </p:txBody>
      </p:sp>
      <p:sp>
        <p:nvSpPr>
          <p:cNvPr id="9" name="Segnaposto contenuto 8">
            <a:extLst>
              <a:ext uri="{FF2B5EF4-FFF2-40B4-BE49-F238E27FC236}">
                <a16:creationId xmlns:a16="http://schemas.microsoft.com/office/drawing/2014/main" id="{D4D8843D-4F9D-530B-0972-B01B94E52BE3}"/>
              </a:ext>
            </a:extLst>
          </p:cNvPr>
          <p:cNvSpPr>
            <a:spLocks noGrp="1"/>
          </p:cNvSpPr>
          <p:nvPr>
            <p:ph idx="1"/>
          </p:nvPr>
        </p:nvSpPr>
        <p:spPr>
          <a:xfrm>
            <a:off x="309283" y="4416749"/>
            <a:ext cx="11573433" cy="2243062"/>
          </a:xfrm>
        </p:spPr>
        <p:txBody>
          <a:bodyPr vert="horz" lIns="91440" tIns="45720" rIns="91440" bIns="45720" rtlCol="0" anchor="t">
            <a:normAutofit fontScale="25000" lnSpcReduction="20000"/>
          </a:bodyPr>
          <a:lstStyle/>
          <a:p>
            <a:r>
              <a:rPr lang="it-IT" sz="6600" dirty="0"/>
              <a:t>Per quanto riguarda la classe d'età tra i 20 e i 40 anni, si nota </a:t>
            </a:r>
            <a:r>
              <a:rPr lang="it-IT" sz="7200" dirty="0"/>
              <a:t>un picco verso l'alto della mortalità nella regione persiana negli anni 80-90. Questa crescita puntuale, può essere spiegata dall'inizio di diverse guerre nella regione afgana e iraniana, che hanno avuto come conseguenza un numero molto elevato di deceduti. Negli anni 2008-2015 c'è un altro picco di mortalità, che ci mostra come i sopravvissuti alla guerra siano più deboli e abbiano mortalità più alte dei loro coetanei appartenenti ad altri periodi storici. Dobbiamo inoltre ricordare che la regione persiana ha una posizione centrale dal punto di vista della coltivazione e dell'esportazione di oppio a livello mondiale, il Pakistan ne aumentò la sua coltivazione negli anni 60 e lo seguì anche l'Afghanistan negli anni successivi. Si potrebbe pensare che per alleviare i traumi subiti dalla guerra, i sopravvissuti abbiano fatto uso di questa droga, che potrebbe essere una causa scatenante dell'aumento della mortalità nel periodo compreso tra il 2008 e il 2015.</a:t>
            </a:r>
          </a:p>
          <a:p>
            <a:endParaRPr lang="it-IT" dirty="0"/>
          </a:p>
        </p:txBody>
      </p:sp>
      <p:graphicFrame>
        <p:nvGraphicFramePr>
          <p:cNvPr id="10" name="Grafico 9">
            <a:extLst>
              <a:ext uri="{FF2B5EF4-FFF2-40B4-BE49-F238E27FC236}">
                <a16:creationId xmlns:a16="http://schemas.microsoft.com/office/drawing/2014/main" id="{72078FB7-324F-5444-B79F-720801547F85}"/>
              </a:ext>
            </a:extLst>
          </p:cNvPr>
          <p:cNvGraphicFramePr>
            <a:graphicFrameLocks/>
          </p:cNvGraphicFramePr>
          <p:nvPr>
            <p:extLst>
              <p:ext uri="{D42A27DB-BD31-4B8C-83A1-F6EECF244321}">
                <p14:modId xmlns:p14="http://schemas.microsoft.com/office/powerpoint/2010/main" val="888134861"/>
              </p:ext>
            </p:extLst>
          </p:nvPr>
        </p:nvGraphicFramePr>
        <p:xfrm>
          <a:off x="186868" y="908308"/>
          <a:ext cx="5970331" cy="35084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Grafico 10">
            <a:extLst>
              <a:ext uri="{FF2B5EF4-FFF2-40B4-BE49-F238E27FC236}">
                <a16:creationId xmlns:a16="http://schemas.microsoft.com/office/drawing/2014/main" id="{62DE7B70-68D4-1B45-9B94-919214B775FD}"/>
              </a:ext>
            </a:extLst>
          </p:cNvPr>
          <p:cNvGraphicFramePr>
            <a:graphicFrameLocks/>
          </p:cNvGraphicFramePr>
          <p:nvPr>
            <p:extLst>
              <p:ext uri="{D42A27DB-BD31-4B8C-83A1-F6EECF244321}">
                <p14:modId xmlns:p14="http://schemas.microsoft.com/office/powerpoint/2010/main" val="180146710"/>
              </p:ext>
            </p:extLst>
          </p:nvPr>
        </p:nvGraphicFramePr>
        <p:xfrm>
          <a:off x="6034784" y="908308"/>
          <a:ext cx="5970331" cy="35084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991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3FDEC-2340-0EFA-851C-F6537C13AC39}"/>
              </a:ext>
            </a:extLst>
          </p:cNvPr>
          <p:cNvSpPr>
            <a:spLocks noGrp="1"/>
          </p:cNvSpPr>
          <p:nvPr>
            <p:ph type="title"/>
          </p:nvPr>
        </p:nvSpPr>
        <p:spPr>
          <a:xfrm>
            <a:off x="174812" y="243069"/>
            <a:ext cx="11846858" cy="567160"/>
          </a:xfrm>
        </p:spPr>
        <p:txBody>
          <a:bodyPr>
            <a:normAutofit/>
          </a:bodyPr>
          <a:lstStyle/>
          <a:p>
            <a:pPr algn="ctr"/>
            <a:r>
              <a:rPr lang="it-IT" sz="2400" b="1"/>
              <a:t>Andamento della popolazione divisa in classi d’età dal 1950 al 2015 con previsione fino al 2100</a:t>
            </a:r>
          </a:p>
        </p:txBody>
      </p:sp>
      <p:sp>
        <p:nvSpPr>
          <p:cNvPr id="11" name="CasellaDiTesto 10">
            <a:extLst>
              <a:ext uri="{FF2B5EF4-FFF2-40B4-BE49-F238E27FC236}">
                <a16:creationId xmlns:a16="http://schemas.microsoft.com/office/drawing/2014/main" id="{261DBEC1-AA98-5FA8-3748-C0A8956195D6}"/>
              </a:ext>
            </a:extLst>
          </p:cNvPr>
          <p:cNvSpPr txBox="1"/>
          <p:nvPr/>
        </p:nvSpPr>
        <p:spPr>
          <a:xfrm>
            <a:off x="582706" y="4675361"/>
            <a:ext cx="11026588"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dirty="0"/>
              <a:t>Per quanto riguarda la classe d'età tra i 20 e i 40 anni, si può notare come ci sia stato un netto calo della popolazione tra gli anni 80' e 90’. I dati osservati in questo periodo sono probabilmente dovuti alla guerra sovietico-afghana avvenuta tra il 1979 e il 1989 e all'invasione dell'Iran da parte dell'Iraq, la quale diede inizio alla guerra del Golfo Persico(1980-1988). Nel grafico «Età 95» si nota un abbassamento della popolazione appartenete alla classe di età in questione nell’ anno 2015, dovuto difatti al numero dei deceduti delle guerre avvenute 40 anni prima, che avrebbero dovuto avere all'incirca quest’età nel 2015.</a:t>
            </a:r>
          </a:p>
        </p:txBody>
      </p:sp>
      <p:graphicFrame>
        <p:nvGraphicFramePr>
          <p:cNvPr id="4" name="Grafico 3">
            <a:extLst>
              <a:ext uri="{FF2B5EF4-FFF2-40B4-BE49-F238E27FC236}">
                <a16:creationId xmlns:a16="http://schemas.microsoft.com/office/drawing/2014/main" id="{BDEB8CED-37D6-4864-8F1F-33D8EA1F5F98}"/>
              </a:ext>
            </a:extLst>
          </p:cNvPr>
          <p:cNvGraphicFramePr>
            <a:graphicFrameLocks/>
          </p:cNvGraphicFramePr>
          <p:nvPr>
            <p:extLst>
              <p:ext uri="{D42A27DB-BD31-4B8C-83A1-F6EECF244321}">
                <p14:modId xmlns:p14="http://schemas.microsoft.com/office/powerpoint/2010/main" val="2544598346"/>
              </p:ext>
            </p:extLst>
          </p:nvPr>
        </p:nvGraphicFramePr>
        <p:xfrm>
          <a:off x="170330" y="937146"/>
          <a:ext cx="5996305" cy="36112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co 4">
            <a:extLst>
              <a:ext uri="{FF2B5EF4-FFF2-40B4-BE49-F238E27FC236}">
                <a16:creationId xmlns:a16="http://schemas.microsoft.com/office/drawing/2014/main" id="{C027495F-2355-4B17-9A22-77F596378BC6}"/>
              </a:ext>
            </a:extLst>
          </p:cNvPr>
          <p:cNvGraphicFramePr>
            <a:graphicFrameLocks/>
          </p:cNvGraphicFramePr>
          <p:nvPr>
            <p:extLst>
              <p:ext uri="{D42A27DB-BD31-4B8C-83A1-F6EECF244321}">
                <p14:modId xmlns:p14="http://schemas.microsoft.com/office/powerpoint/2010/main" val="2007205326"/>
              </p:ext>
            </p:extLst>
          </p:nvPr>
        </p:nvGraphicFramePr>
        <p:xfrm>
          <a:off x="6025365" y="937146"/>
          <a:ext cx="5996305" cy="36112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2364536"/>
      </p:ext>
    </p:extLst>
  </p:cSld>
  <p:clrMapOvr>
    <a:masterClrMapping/>
  </p:clrMapOvr>
</p:sld>
</file>

<file path=ppt/theme/theme1.xml><?xml version="1.0" encoding="utf-8"?>
<a:theme xmlns:a="http://schemas.openxmlformats.org/drawingml/2006/main" name="AdornVTI">
  <a:themeElements>
    <a:clrScheme name="AnalogousFromLightSeedRightStep">
      <a:dk1>
        <a:srgbClr val="000000"/>
      </a:dk1>
      <a:lt1>
        <a:srgbClr val="FFFFFF"/>
      </a:lt1>
      <a:dk2>
        <a:srgbClr val="413324"/>
      </a:dk2>
      <a:lt2>
        <a:srgbClr val="E2E7E8"/>
      </a:lt2>
      <a:accent1>
        <a:srgbClr val="D39089"/>
      </a:accent1>
      <a:accent2>
        <a:srgbClr val="C79A6B"/>
      </a:accent2>
      <a:accent3>
        <a:srgbClr val="AAA66F"/>
      </a:accent3>
      <a:accent4>
        <a:srgbClr val="91AB5F"/>
      </a:accent4>
      <a:accent5>
        <a:srgbClr val="80AE72"/>
      </a:accent5>
      <a:accent6>
        <a:srgbClr val="63B371"/>
      </a:accent6>
      <a:hlink>
        <a:srgbClr val="588C92"/>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docProps/app.xml><?xml version="1.0" encoding="utf-8"?>
<Properties xmlns="http://schemas.openxmlformats.org/officeDocument/2006/extended-properties" xmlns:vt="http://schemas.openxmlformats.org/officeDocument/2006/docPropsVTypes">
  <TotalTime>0</TotalTime>
  <Words>544</Words>
  <Application>Microsoft Macintosh PowerPoint</Application>
  <PresentationFormat>Widescreen</PresentationFormat>
  <Paragraphs>26</Paragraphs>
  <Slides>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vt:i4>
      </vt:variant>
    </vt:vector>
  </HeadingPairs>
  <TitlesOfParts>
    <vt:vector size="7" baseType="lpstr">
      <vt:lpstr>Arial</vt:lpstr>
      <vt:lpstr>Bembo</vt:lpstr>
      <vt:lpstr>AdornVTI</vt:lpstr>
      <vt:lpstr> analisi demografica regione persiana </vt:lpstr>
      <vt:lpstr>Andamento della fertilità divisa in classi d’età dal 1950 al 2015 con previsione fino al 2100</vt:lpstr>
      <vt:lpstr>Andamento della mortalità divisa in classi d’età dal 1950 al 2015 con previsione fino al 2100</vt:lpstr>
      <vt:lpstr>Andamento della popolazione divisa in classi d’età dal 1950 al 2015 con previsione fino al 2100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analisi demografica regione persiana </dc:title>
  <dc:creator>Giulia Di Scanno</dc:creator>
  <cp:lastModifiedBy>Giulia Di Scanno</cp:lastModifiedBy>
  <cp:revision>1</cp:revision>
  <dcterms:created xsi:type="dcterms:W3CDTF">2023-04-14T22:20:22Z</dcterms:created>
  <dcterms:modified xsi:type="dcterms:W3CDTF">2023-04-15T21:20:56Z</dcterms:modified>
</cp:coreProperties>
</file>