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6" autoAdjust="0"/>
    <p:restoredTop sz="94660"/>
  </p:normalViewPr>
  <p:slideViewPr>
    <p:cSldViewPr snapToGrid="0">
      <p:cViewPr>
        <p:scale>
          <a:sx n="104" d="100"/>
          <a:sy n="104" d="100"/>
        </p:scale>
        <p:origin x="1848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4489DE-C16A-4220-AA5E-2D48EFFC7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F93043-9764-4725-820A-3AB7F4A20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6DA79D-D88A-41D2-A987-AF2B5C3A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EF17A3-CEB5-4198-BB44-839C0EA12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416F01-B175-487D-A446-799B2631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95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4D4AB8-7032-43DA-A703-3066DA52E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4587BD-93D9-4875-8DFE-033E03069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B4D55F-FA0F-40E5-878F-BE500EF83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2BE011-E32E-4CC9-9A8B-56BEDA73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3215D6-7982-4A7E-9308-D0BE1A61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6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103327F-3A5F-4FD5-8BE5-A89609966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D7A3292-52A7-410A-9131-01E30F177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7F18FE-64A6-4C97-8670-7BE4F2EC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98A56B-78FC-494A-BF78-D7C5738B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B254CF-05C1-43AE-9C0C-4838032E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0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B7B776-5F3A-48B7-B640-7FF59FEBB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3D9A1B-92DB-45B2-A932-58FBC2D12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705463-127F-4A8A-B621-533DDC8D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B86E5C-3AFF-4C69-B99F-86EAA841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0E78B1-616E-4C45-A73B-211C1E74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92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1D5AC-6D6D-48EA-B851-AEB58E5FB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A23843-6EE4-40FB-9F5B-EE5C50E7C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3B01B8-6F5A-46C2-9D44-205618B18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A891A3-88E1-4FBB-9DDE-5C56D3C4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5EACBC-2503-476D-9593-3954765D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21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FCE40-EC9E-40B4-9B58-C1CFE985C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21C7D5-3214-4ACE-875C-A4379825B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F205788-D99F-4DA8-9618-181F3F27B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6CE045-60CF-4BDF-BF4C-7940C42A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D4A84F-9406-4A3E-AA44-53784B52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01777D-2EA2-4A9E-8BD0-57910840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49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19D64B-3DF3-4CBB-816D-F296F8B4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F0AA92-379E-4F0C-A526-94660B355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69B550-396D-46F5-BDF5-EC68286D0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AF3E301-6DF1-47A4-B9CD-DB2958A4B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C59C396-1974-4B35-9FF9-6A06C09DC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5D03C8-D677-498C-AE33-F6C265E3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8522AA-1AEC-4700-A57D-EE622037F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60EAEDF-C66F-4B79-B69C-762AFCD2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17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D5F31E-18A9-4BC1-8280-B46FE48BF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EA405F-65B4-40A6-BBD5-F6061A1A7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3977841-8D8C-473A-A652-D1501B10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0BBAA04-37E3-495A-8DBA-190A999BF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95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C6DB323-19A7-4AF3-BB48-A2E3A742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EB9F24C-E542-4077-B6C6-A692FC40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38A98E5-38BD-456D-BC00-7221D9A2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08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64A7A7-63B0-45B8-BB1A-2F8B68C0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7124B4-CF70-425B-9D4F-B156EE7D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CC1CAEF-F535-489A-AD1A-5884D62BC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F616A0-8815-4FDC-904F-DD8450722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B48A40-F064-4EEC-A5E7-BF16B9ED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4A97B96-F535-43CF-B3EE-659E1566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47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05B7AE-397A-458B-89E3-0D3A1504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6665EFC-5D5C-4DED-BD8C-C02247AD5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9D2E2B-92B3-4695-A021-8273075F5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A5E6B2-FC06-408A-B824-994781C6B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270438-39A2-4D7F-BBA9-58C9A7AF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5AB035-BFFA-477D-99E0-272E55D5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54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06001E1-776F-42FF-ABAB-4A031FA67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19A6F7-B8F8-4738-A3D3-7EF94BE45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BD02AF-B5E0-4EE9-AA7D-465BBF142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E2725-B710-44E1-B9CE-D008127D54A1}" type="datetimeFigureOut">
              <a:rPr lang="it-IT" smtClean="0"/>
              <a:t>14/04/23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A0EEC9-1DE7-41E0-B143-E08B60259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0859DB-3EC0-4E97-8AE1-DC65B0CDB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C1AB-CF96-476B-AA70-5C147A790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92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doemissione.it/asia/bangladesh-50-anni-turbolenti/" TargetMode="External"/><Relationship Id="rId2" Type="http://schemas.openxmlformats.org/officeDocument/2006/relationships/hyperlink" Target="https://www.orizzontipolitici.it/pianificazione-familiare-cosi-i-paesi-asiatici-cercano-di-controllare-le-nascit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it.wikipedia.org/wiki/Ciclone_Bhola" TargetMode="External"/><Relationship Id="rId4" Type="http://schemas.openxmlformats.org/officeDocument/2006/relationships/hyperlink" Target="https://www.med-or.org/news/la-nascita-del-bangladesh-cinquanta-anni-dop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6CB91351-EF42-4F80-A15A-BE8E3072B9DE}"/>
              </a:ext>
            </a:extLst>
          </p:cNvPr>
          <p:cNvSpPr/>
          <p:nvPr/>
        </p:nvSpPr>
        <p:spPr>
          <a:xfrm>
            <a:off x="1" y="0"/>
            <a:ext cx="12191872" cy="1199290"/>
          </a:xfrm>
          <a:prstGeom prst="rect">
            <a:avLst/>
          </a:prstGeom>
          <a:solidFill>
            <a:srgbClr val="101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CC264E1-75BD-4EFA-8D0E-2F0CFD604A57}"/>
              </a:ext>
            </a:extLst>
          </p:cNvPr>
          <p:cNvSpPr txBox="1"/>
          <p:nvPr/>
        </p:nvSpPr>
        <p:spPr>
          <a:xfrm>
            <a:off x="6676447" y="213445"/>
            <a:ext cx="5048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Gruppo 15: </a:t>
            </a:r>
            <a:r>
              <a:rPr lang="it-IT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Squadrilli</a:t>
            </a:r>
            <a:b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Regione: Bangladesh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13E93C2-0BA6-492F-A217-D85685E3B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8" y="0"/>
            <a:ext cx="4723130" cy="119929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976985C-0BA5-A558-B374-3645E1F0C469}"/>
              </a:ext>
            </a:extLst>
          </p:cNvPr>
          <p:cNvSpPr txBox="1"/>
          <p:nvPr/>
        </p:nvSpPr>
        <p:spPr>
          <a:xfrm>
            <a:off x="667268" y="1412735"/>
            <a:ext cx="9301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ALCUNI DATI </a:t>
            </a:r>
            <a:r>
              <a:rPr lang="it-IT" sz="2000" b="1" dirty="0"/>
              <a:t>INTERESSANTI</a:t>
            </a:r>
            <a:r>
              <a:rPr lang="it-IT" b="1" dirty="0"/>
              <a:t> EMERSI DALL’ANALISI DELL’ANDAMENTO: MORTALITÀ (1950-2015)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912FE18-8907-6664-1C7F-20BB0685A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718" y="2674810"/>
            <a:ext cx="5346776" cy="310222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53509F-0517-93BC-3962-A630A8C7C0E3}"/>
              </a:ext>
            </a:extLst>
          </p:cNvPr>
          <p:cNvSpPr txBox="1"/>
          <p:nvPr/>
        </p:nvSpPr>
        <p:spPr>
          <a:xfrm>
            <a:off x="6847347" y="3154927"/>
            <a:ext cx="4605835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Osservando i grafici relativi alla mortalità del Bangladesh, è evidente che tra il 1970 e il 1975 si è verificato un picco nelle morti infantili dei bambini tra i 5 e i 10 anni.</a:t>
            </a:r>
            <a:r>
              <a:rPr lang="it-IT" dirty="0">
                <a:effectLst/>
              </a:rPr>
              <a:t> 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D70C664-4CB7-0861-9314-0EE6EF278A82}"/>
              </a:ext>
            </a:extLst>
          </p:cNvPr>
          <p:cNvSpPr txBox="1"/>
          <p:nvPr/>
        </p:nvSpPr>
        <p:spPr>
          <a:xfrm>
            <a:off x="6847347" y="2879718"/>
            <a:ext cx="4964832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Come giustifichiamo questo dato apparentemente anomalo?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Alcuni dati storici:</a:t>
            </a: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it-IT" dirty="0"/>
              <a:t>8 novembre 1970 – 13 novembre 1970: Ciclone </a:t>
            </a:r>
            <a:r>
              <a:rPr lang="it-IT" dirty="0" err="1"/>
              <a:t>Bhola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1971: guerra di 11 giorni</a:t>
            </a:r>
          </a:p>
          <a:p>
            <a:pPr>
              <a:lnSpc>
                <a:spcPct val="150000"/>
              </a:lnSpc>
            </a:pPr>
            <a:r>
              <a:rPr lang="it-IT" dirty="0"/>
              <a:t>1973-1974: </a:t>
            </a:r>
            <a:r>
              <a:rPr lang="it-IT" b="1" dirty="0"/>
              <a:t>gravi carestie</a:t>
            </a:r>
            <a:r>
              <a:rPr lang="it-IT" dirty="0"/>
              <a:t> (i bambini sono le fasce d’età più colpite dalle carestie)</a:t>
            </a:r>
          </a:p>
          <a:p>
            <a:pPr>
              <a:lnSpc>
                <a:spcPct val="150000"/>
              </a:lnSpc>
            </a:pPr>
            <a:endParaRPr lang="it-IT" b="1" dirty="0">
              <a:latin typeface="Calibri" panose="020F0502020204030204" pitchFamily="34" charset="0"/>
              <a:cs typeface="Times New Roman" panose="02020603050405020304" pitchFamily="18" charset="0"/>
              <a:sym typeface="Wingdings" pitchFamily="2" charset="2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3D2F770-4AFA-7BCC-81D9-C0FE62D59408}"/>
              </a:ext>
            </a:extLst>
          </p:cNvPr>
          <p:cNvSpPr txBox="1"/>
          <p:nvPr/>
        </p:nvSpPr>
        <p:spPr>
          <a:xfrm>
            <a:off x="909247" y="5794666"/>
            <a:ext cx="59381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Grafico che mostra l’andamento della mortalità dal 1950 al 2015 per la fascia d’età 5-10 anni</a:t>
            </a:r>
          </a:p>
        </p:txBody>
      </p:sp>
    </p:spTree>
    <p:extLst>
      <p:ext uri="{BB962C8B-B14F-4D97-AF65-F5344CB8AC3E}">
        <p14:creationId xmlns:p14="http://schemas.microsoft.com/office/powerpoint/2010/main" val="410307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14D52E1-8995-6B35-A9D2-24F7AAB9DD3F}"/>
              </a:ext>
            </a:extLst>
          </p:cNvPr>
          <p:cNvSpPr/>
          <p:nvPr/>
        </p:nvSpPr>
        <p:spPr>
          <a:xfrm>
            <a:off x="1" y="0"/>
            <a:ext cx="12191872" cy="1199290"/>
          </a:xfrm>
          <a:prstGeom prst="rect">
            <a:avLst/>
          </a:prstGeom>
          <a:solidFill>
            <a:srgbClr val="101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C9D309-16C0-9C7B-FD88-98CA4128BE8F}"/>
              </a:ext>
            </a:extLst>
          </p:cNvPr>
          <p:cNvSpPr txBox="1"/>
          <p:nvPr/>
        </p:nvSpPr>
        <p:spPr>
          <a:xfrm>
            <a:off x="6676447" y="213445"/>
            <a:ext cx="5048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Gruppo 15: </a:t>
            </a:r>
            <a:r>
              <a:rPr lang="it-IT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Squadrilli</a:t>
            </a:r>
            <a:b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Regione: Bangladesh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06B7601-82BB-3335-66BA-B9B7468C5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8" y="0"/>
            <a:ext cx="4723130" cy="119929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9981A7E-E027-E003-3530-639CD47D0476}"/>
              </a:ext>
            </a:extLst>
          </p:cNvPr>
          <p:cNvSpPr txBox="1"/>
          <p:nvPr/>
        </p:nvSpPr>
        <p:spPr>
          <a:xfrm>
            <a:off x="531343" y="1454727"/>
            <a:ext cx="11467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ALCUNI DATI INTERESSANTI EMERSI DALL’ANALISI DELL’ANDAMENTO: MORTALITÀ (LE NOSTRE PREVISIONI)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CEAE14CE-B159-C942-2786-F1647A71D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68" y="2510385"/>
            <a:ext cx="5604251" cy="3260508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AF28C0D-36CC-3A27-84E7-1F1C72C27A53}"/>
              </a:ext>
            </a:extLst>
          </p:cNvPr>
          <p:cNvSpPr txBox="1"/>
          <p:nvPr/>
        </p:nvSpPr>
        <p:spPr>
          <a:xfrm>
            <a:off x="6676447" y="2510385"/>
            <a:ext cx="4889477" cy="3260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diminuzione della fertilità giustifica l’aumento del tasso di mortalità da oggi al 2100.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popolazione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invecchierà sempre di più, ci saranno quindi più vecchi che muoiono e meno bambini che nascono. Rimarrà comunque alta la mortalità infantile per via delle scarse condizioni in cui vive la popolazione bengalese.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A92A6F9-E3B6-221C-2EE2-9F0832F55DAC}"/>
              </a:ext>
            </a:extLst>
          </p:cNvPr>
          <p:cNvSpPr txBox="1"/>
          <p:nvPr/>
        </p:nvSpPr>
        <p:spPr>
          <a:xfrm>
            <a:off x="631787" y="5770893"/>
            <a:ext cx="5633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Grafico che mostra l’andamento della mortalità dal 2015 al 2100 di tutta la popolazione</a:t>
            </a:r>
          </a:p>
        </p:txBody>
      </p:sp>
    </p:spTree>
    <p:extLst>
      <p:ext uri="{BB962C8B-B14F-4D97-AF65-F5344CB8AC3E}">
        <p14:creationId xmlns:p14="http://schemas.microsoft.com/office/powerpoint/2010/main" val="4223439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134B76DF-E27B-C5FD-F996-5B166800C330}"/>
              </a:ext>
            </a:extLst>
          </p:cNvPr>
          <p:cNvSpPr/>
          <p:nvPr/>
        </p:nvSpPr>
        <p:spPr>
          <a:xfrm>
            <a:off x="1" y="0"/>
            <a:ext cx="12191872" cy="1199290"/>
          </a:xfrm>
          <a:prstGeom prst="rect">
            <a:avLst/>
          </a:prstGeom>
          <a:solidFill>
            <a:srgbClr val="101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15465A6-8AA7-9BD8-4FE4-5432C7711F67}"/>
              </a:ext>
            </a:extLst>
          </p:cNvPr>
          <p:cNvSpPr txBox="1"/>
          <p:nvPr/>
        </p:nvSpPr>
        <p:spPr>
          <a:xfrm>
            <a:off x="6676447" y="213445"/>
            <a:ext cx="5048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Gruppo 15: </a:t>
            </a:r>
            <a:r>
              <a:rPr lang="it-IT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Squadrilli</a:t>
            </a:r>
            <a:b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Regione: Bangladesh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BB8D60B-8F4C-2B5B-114D-23FC71E02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8" y="0"/>
            <a:ext cx="4723130" cy="119929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D58ED7-D7ED-6EE9-A234-A9FC84F606CB}"/>
              </a:ext>
            </a:extLst>
          </p:cNvPr>
          <p:cNvSpPr txBox="1"/>
          <p:nvPr/>
        </p:nvSpPr>
        <p:spPr>
          <a:xfrm>
            <a:off x="473180" y="1412735"/>
            <a:ext cx="11245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ALCUNI DATI INTERESSANTI EMERSI DALL’ANALISI DELL’ANDAMENTO: FERTILITÀ (LE NOSTRE PREVISIONI)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BCAB57E-E3FF-59A7-C66A-3A933171C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71" y="2508713"/>
            <a:ext cx="5595386" cy="327425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3D0EA85-80B6-3552-12DA-D793891A2461}"/>
              </a:ext>
            </a:extLst>
          </p:cNvPr>
          <p:cNvSpPr txBox="1"/>
          <p:nvPr/>
        </p:nvSpPr>
        <p:spPr>
          <a:xfrm>
            <a:off x="6858001" y="3321608"/>
            <a:ext cx="44237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>
                <a:sym typeface="Wingdings" pitchFamily="2" charset="2"/>
              </a:rPr>
              <a:t> Ciò che osserviamo è un andamento che tende a diminuire nel tempo. </a:t>
            </a:r>
          </a:p>
          <a:p>
            <a:endParaRPr lang="it-IT" b="1" dirty="0">
              <a:sym typeface="Wingdings" pitchFamily="2" charset="2"/>
            </a:endParaRPr>
          </a:p>
          <a:p>
            <a:r>
              <a:rPr lang="it-IT" b="1" dirty="0">
                <a:sym typeface="Wingdings" pitchFamily="2" charset="2"/>
              </a:rPr>
              <a:t> Come si giustifica?</a:t>
            </a:r>
          </a:p>
          <a:p>
            <a:endParaRPr lang="it-IT" b="1" dirty="0">
              <a:sym typeface="Wingdings" pitchFamily="2" charset="2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5F4E404-1F8E-9EE3-DD3D-3D8C509BF084}"/>
              </a:ext>
            </a:extLst>
          </p:cNvPr>
          <p:cNvSpPr txBox="1"/>
          <p:nvPr/>
        </p:nvSpPr>
        <p:spPr>
          <a:xfrm>
            <a:off x="6527233" y="3135339"/>
            <a:ext cx="5346677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campagna di pianificazione familiare, con lo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scopo di rallentare la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rapida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crescita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della popolazione (anni 70’/80’)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222222"/>
                </a:solidFill>
                <a:latin typeface="Glacial-Indifference-Regular"/>
              </a:rPr>
              <a:t>contraccettivi gratuiti </a:t>
            </a:r>
            <a:r>
              <a:rPr lang="it-IT" dirty="0">
                <a:solidFill>
                  <a:srgbClr val="222222"/>
                </a:solidFill>
                <a:latin typeface="Glacial-Indifference-Regular"/>
              </a:rPr>
              <a:t>offerti dal governo alle donne (soprattutto pillole anticoncezionali).</a:t>
            </a:r>
            <a:endParaRPr lang="it-IT" b="1" dirty="0">
              <a:sym typeface="Wingdings" pitchFamily="2" charset="2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AD50664-5789-8E5F-E6CA-3079CC9BC15A}"/>
              </a:ext>
            </a:extLst>
          </p:cNvPr>
          <p:cNvSpPr txBox="1"/>
          <p:nvPr/>
        </p:nvSpPr>
        <p:spPr>
          <a:xfrm>
            <a:off x="667268" y="5782963"/>
            <a:ext cx="5511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Grafico che mostra l’andamento della fertilità dal 2015 al 2100 di tutta la popolazione</a:t>
            </a:r>
          </a:p>
        </p:txBody>
      </p:sp>
    </p:spTree>
    <p:extLst>
      <p:ext uri="{BB962C8B-B14F-4D97-AF65-F5344CB8AC3E}">
        <p14:creationId xmlns:p14="http://schemas.microsoft.com/office/powerpoint/2010/main" val="288967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11ED59-970A-FD28-A261-F48604DE4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7849"/>
            <a:ext cx="10515600" cy="3619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>
                <a:hlinkClick r:id="rId2"/>
              </a:rPr>
              <a:t>https://www.orizzontipolitici.it/pianificazione-familiare-cosi-i-paesi-asiatici-cercano-di-controllare-le-nascite/</a:t>
            </a:r>
            <a:endParaRPr lang="it-IT" sz="1800" dirty="0"/>
          </a:p>
          <a:p>
            <a:pPr marL="0" indent="0">
              <a:buNone/>
            </a:pPr>
            <a:r>
              <a:rPr lang="it-IT" sz="1800" dirty="0">
                <a:hlinkClick r:id="rId3"/>
              </a:rPr>
              <a:t>https://www.mondoemissione.it/asia/bangladesh-50-anni-turbolenti/</a:t>
            </a:r>
            <a:endParaRPr lang="it-IT" sz="1800" dirty="0"/>
          </a:p>
          <a:p>
            <a:pPr marL="0" indent="0">
              <a:buNone/>
            </a:pPr>
            <a:r>
              <a:rPr lang="it-IT" sz="1800" dirty="0">
                <a:hlinkClick r:id="rId4"/>
              </a:rPr>
              <a:t>https://www.med-or.org/news/la-nascita-del-bangladesh-cinquanta-anni-dopo</a:t>
            </a:r>
            <a:endParaRPr lang="it-IT" sz="1800" dirty="0"/>
          </a:p>
          <a:p>
            <a:pPr marL="0" indent="0">
              <a:buNone/>
            </a:pPr>
            <a:r>
              <a:rPr lang="it-IT" sz="1800" dirty="0">
                <a:hlinkClick r:id="rId5"/>
              </a:rPr>
              <a:t>https://it.wikipedia.org/wiki/Ciclone_Bhola</a:t>
            </a:r>
            <a:endParaRPr lang="it-IT" sz="1800" dirty="0"/>
          </a:p>
          <a:p>
            <a:pPr marL="0" indent="0">
              <a:buNone/>
            </a:pPr>
            <a:endParaRPr lang="it-IT" sz="18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0F8393B-BE4C-95BE-E609-182FC1C3E95E}"/>
              </a:ext>
            </a:extLst>
          </p:cNvPr>
          <p:cNvSpPr/>
          <p:nvPr/>
        </p:nvSpPr>
        <p:spPr>
          <a:xfrm>
            <a:off x="1" y="0"/>
            <a:ext cx="12191872" cy="1199290"/>
          </a:xfrm>
          <a:prstGeom prst="rect">
            <a:avLst/>
          </a:prstGeom>
          <a:solidFill>
            <a:srgbClr val="101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4C7EB58-6C30-7F98-840E-F063FE2216DB}"/>
              </a:ext>
            </a:extLst>
          </p:cNvPr>
          <p:cNvSpPr txBox="1"/>
          <p:nvPr/>
        </p:nvSpPr>
        <p:spPr>
          <a:xfrm>
            <a:off x="6676447" y="213445"/>
            <a:ext cx="5048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Gruppo 15: </a:t>
            </a:r>
            <a:r>
              <a:rPr lang="it-IT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Squadrilli</a:t>
            </a:r>
            <a:b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it-IT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Regione: Bangladesh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03250ED-A6A8-415C-FA50-40089204D7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8" y="0"/>
            <a:ext cx="4723130" cy="1199290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CC75396-1C64-AC3E-F113-7DEAA8601DCB}"/>
              </a:ext>
            </a:extLst>
          </p:cNvPr>
          <p:cNvSpPr txBox="1"/>
          <p:nvPr/>
        </p:nvSpPr>
        <p:spPr>
          <a:xfrm>
            <a:off x="838200" y="1425515"/>
            <a:ext cx="2450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FONTI SITOGRAFICHE</a:t>
            </a:r>
          </a:p>
        </p:txBody>
      </p:sp>
    </p:spTree>
    <p:extLst>
      <p:ext uri="{BB962C8B-B14F-4D97-AF65-F5344CB8AC3E}">
        <p14:creationId xmlns:p14="http://schemas.microsoft.com/office/powerpoint/2010/main" val="4203269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345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Glacial-Indifference-Regular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Renato Casagrandi</dc:creator>
  <cp:lastModifiedBy>DOMENICO LETO</cp:lastModifiedBy>
  <cp:revision>13</cp:revision>
  <dcterms:created xsi:type="dcterms:W3CDTF">2021-04-15T12:42:54Z</dcterms:created>
  <dcterms:modified xsi:type="dcterms:W3CDTF">2023-04-15T08:08:41Z</dcterms:modified>
</cp:coreProperties>
</file>